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44" r:id="rId3"/>
    <p:sldMasterId id="2147483876" r:id="rId4"/>
    <p:sldMasterId id="2147483888" r:id="rId5"/>
    <p:sldMasterId id="2147483900" r:id="rId6"/>
    <p:sldMasterId id="2147483924" r:id="rId7"/>
  </p:sldMasterIdLst>
  <p:notesMasterIdLst>
    <p:notesMasterId r:id="rId28"/>
  </p:notesMasterIdLst>
  <p:handoutMasterIdLst>
    <p:handoutMasterId r:id="rId29"/>
  </p:handoutMasterIdLst>
  <p:sldIdLst>
    <p:sldId id="309" r:id="rId8"/>
    <p:sldId id="310" r:id="rId9"/>
    <p:sldId id="314" r:id="rId10"/>
    <p:sldId id="316" r:id="rId11"/>
    <p:sldId id="322" r:id="rId12"/>
    <p:sldId id="356" r:id="rId13"/>
    <p:sldId id="333" r:id="rId14"/>
    <p:sldId id="336" r:id="rId15"/>
    <p:sldId id="334" r:id="rId16"/>
    <p:sldId id="338" r:id="rId17"/>
    <p:sldId id="341" r:id="rId18"/>
    <p:sldId id="340" r:id="rId19"/>
    <p:sldId id="351" r:id="rId20"/>
    <p:sldId id="349" r:id="rId21"/>
    <p:sldId id="350" r:id="rId22"/>
    <p:sldId id="321" r:id="rId23"/>
    <p:sldId id="348" r:id="rId24"/>
    <p:sldId id="360" r:id="rId25"/>
    <p:sldId id="361" r:id="rId26"/>
    <p:sldId id="355" r:id="rId27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36E"/>
    <a:srgbClr val="FF8181"/>
    <a:srgbClr val="FF5D5D"/>
    <a:srgbClr val="FF5050"/>
    <a:srgbClr val="FF3737"/>
    <a:srgbClr val="FFFFDD"/>
    <a:srgbClr val="F1F8EC"/>
    <a:srgbClr val="C59EE2"/>
    <a:srgbClr val="FF2929"/>
    <a:srgbClr val="F09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672" y="-7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янв-окт 2020</c:v>
                </c:pt>
                <c:pt idx="5">
                  <c:v>2020 (базовый)</c:v>
                </c:pt>
                <c:pt idx="6">
                  <c:v>2020 (целевой)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4">
                  <c:v>1622.2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янв-окт 2020</c:v>
                </c:pt>
                <c:pt idx="5">
                  <c:v>2020 (базовый)</c:v>
                </c:pt>
                <c:pt idx="6">
                  <c:v>2020 (целевой)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1602.9</c:v>
                </c:pt>
                <c:pt idx="1">
                  <c:v>1612.8</c:v>
                </c:pt>
                <c:pt idx="2">
                  <c:v>1618</c:v>
                </c:pt>
                <c:pt idx="3">
                  <c:v>1625.6</c:v>
                </c:pt>
                <c:pt idx="5">
                  <c:v>1633.6</c:v>
                </c:pt>
                <c:pt idx="6">
                  <c:v>1649.9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3476736"/>
        <c:axId val="113478272"/>
        <c:axId val="113472832"/>
      </c:bar3DChart>
      <c:catAx>
        <c:axId val="11347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3478272"/>
        <c:crosses val="autoZero"/>
        <c:auto val="1"/>
        <c:lblAlgn val="ctr"/>
        <c:lblOffset val="100"/>
        <c:noMultiLvlLbl val="0"/>
      </c:catAx>
      <c:valAx>
        <c:axId val="113478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476736"/>
        <c:crosses val="autoZero"/>
        <c:crossBetween val="between"/>
      </c:valAx>
      <c:serAx>
        <c:axId val="113472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1347827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112946234319821E-2"/>
          <c:y val="0.17939607783000586"/>
          <c:w val="0.6182981174387967"/>
          <c:h val="0.682177156861554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количества показателей по целям стратегического плана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2929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5D5D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cat>
            <c:strRef>
              <c:f>Лист1!$A$2:$A$7</c:f>
              <c:strCache>
                <c:ptCount val="6"/>
                <c:pt idx="0">
                  <c:v>Положительная динамика 2020/2018</c:v>
                </c:pt>
                <c:pt idx="2">
                  <c:v>Значение статично</c:v>
                </c:pt>
                <c:pt idx="3">
                  <c:v>Отрицательная динамика 2020/2018</c:v>
                </c:pt>
                <c:pt idx="5">
                  <c:v>Нет данных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</c:v>
                </c:pt>
                <c:pt idx="2">
                  <c:v>21</c:v>
                </c:pt>
                <c:pt idx="3">
                  <c:v>39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7571777181353399"/>
          <c:y val="0.51659043926891968"/>
          <c:w val="0.30930781381908518"/>
          <c:h val="0.47522637517691291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112946234319821E-2"/>
          <c:y val="0.17939607783000586"/>
          <c:w val="0.6182981174387967"/>
          <c:h val="0.6821771568615541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112946234319821E-2"/>
          <c:y val="0.17939607783000586"/>
          <c:w val="0.6182981174387967"/>
          <c:h val="0.682177156861554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количества показателей по целям стратегического плана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2929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5D5D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cat>
            <c:strRef>
              <c:f>Лист1!$A$2:$A$7</c:f>
              <c:strCache>
                <c:ptCount val="4"/>
                <c:pt idx="0">
                  <c:v>Положительная динамика 2020/2018</c:v>
                </c:pt>
                <c:pt idx="2">
                  <c:v>Значение статично</c:v>
                </c:pt>
                <c:pt idx="3">
                  <c:v>Отрицательная динамика 2020/2018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3.7608238486799055E-2"/>
          <c:y val="0"/>
          <c:w val="0.67086501348163619"/>
          <c:h val="0.21446239573061965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470365709236843E-2"/>
          <c:y val="0.20113517060367453"/>
          <c:w val="0.6182981174387967"/>
          <c:h val="0.682177156861554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количества показателей по целям стратегического плана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70AD4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70AD47">
                  <a:lumMod val="60000"/>
                  <a:lumOff val="40000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2929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5D5D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  <a:contourClr>
                  <a:srgbClr val="000000"/>
                </a:contourClr>
              </a:sp3d>
            </c:spPr>
          </c:dPt>
          <c:cat>
            <c:strRef>
              <c:f>Лист1!$A$2:$A$7</c:f>
              <c:strCache>
                <c:ptCount val="4"/>
                <c:pt idx="0">
                  <c:v>Перевыполнено (план &lt;факт 2020)</c:v>
                </c:pt>
                <c:pt idx="2">
                  <c:v>Значение достигнуто  (план=факт 2020)</c:v>
                </c:pt>
                <c:pt idx="3">
                  <c:v>Значение не достигнуто (план&gt; факт 2020)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2">
                  <c:v>1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4.4050496163227121E-2"/>
          <c:y val="0"/>
          <c:w val="0.81378676675316575"/>
          <c:h val="0.22431045304119593"/>
        </c:manualLayout>
      </c:layout>
      <c:overlay val="0"/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973190851143608"/>
          <c:y val="6.2671424206039314E-2"/>
          <c:w val="0.30084632278108092"/>
          <c:h val="0.6306756838505110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balanced" dir="t"/>
            </a:scene3d>
            <a:sp3d prstMaterial="plastic">
              <a:bevelT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balanced" dir="t"/>
            </a:scene3d>
            <a:sp3d prstMaterial="plastic">
              <a:bevelT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исполнено</c:v>
                </c:pt>
              </c:strCache>
            </c:strRef>
          </c:tx>
          <c:spPr>
            <a:solidFill>
              <a:srgbClr val="FF5050"/>
            </a:solidFill>
            <a:scene3d>
              <a:camera prst="orthographicFront"/>
              <a:lightRig rig="balanced" dir="t"/>
            </a:scene3d>
            <a:sp3d prstMaterial="plastic">
              <a:bevelT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971776"/>
        <c:axId val="136973312"/>
      </c:barChart>
      <c:catAx>
        <c:axId val="13697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973312"/>
        <c:crosses val="autoZero"/>
        <c:auto val="1"/>
        <c:lblAlgn val="ctr"/>
        <c:lblOffset val="100"/>
        <c:noMultiLvlLbl val="0"/>
      </c:catAx>
      <c:valAx>
        <c:axId val="136973312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6971776"/>
        <c:crosses val="autoZero"/>
        <c:crossBetween val="between"/>
        <c:majorUnit val="0.5"/>
      </c:valAx>
    </c:plotArea>
    <c:legend>
      <c:legendPos val="b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6.8409529165997102E-2"/>
          <c:y val="0.75352931029427184"/>
          <c:w val="0.45501767636188334"/>
          <c:h val="0.21142761892509682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508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508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508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50800"/>
              </a:sp3d>
            </c:spPr>
          </c:dPt>
          <c:cat>
            <c:numRef>
              <c:f>Лист1!$A$2:$A$6</c:f>
              <c:numCache>
                <c:formatCode>m/d/yyyy</c:formatCode>
                <c:ptCount val="5"/>
                <c:pt idx="0">
                  <c:v>43830</c:v>
                </c:pt>
                <c:pt idx="1">
                  <c:v>43921</c:v>
                </c:pt>
                <c:pt idx="2">
                  <c:v>44012</c:v>
                </c:pt>
                <c:pt idx="3">
                  <c:v>44104</c:v>
                </c:pt>
                <c:pt idx="4">
                  <c:v>44196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4499</c:v>
                </c:pt>
                <c:pt idx="1">
                  <c:v>4925</c:v>
                </c:pt>
                <c:pt idx="2">
                  <c:v>30146</c:v>
                </c:pt>
                <c:pt idx="3">
                  <c:v>42974</c:v>
                </c:pt>
                <c:pt idx="4">
                  <c:v>42296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132"/>
        <c:shape val="box"/>
        <c:axId val="186527104"/>
        <c:axId val="186528896"/>
        <c:axId val="0"/>
      </c:bar3DChart>
      <c:dateAx>
        <c:axId val="1865271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6528896"/>
        <c:crosses val="autoZero"/>
        <c:auto val="1"/>
        <c:lblOffset val="100"/>
        <c:baseTimeUnit val="months"/>
        <c:majorUnit val="3"/>
        <c:majorTimeUnit val="months"/>
      </c:dateAx>
      <c:valAx>
        <c:axId val="186528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652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49313312580114E-2"/>
          <c:y val="4.5731718295496035E-2"/>
          <c:w val="0.95776231459439665"/>
          <c:h val="0.65737148486928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99CC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88900" h="889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9"/>
            <c:invertIfNegative val="0"/>
            <c:bubble3D val="0"/>
            <c:spPr>
              <a:solidFill>
                <a:srgbClr val="F2A36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0"/>
            <c:invertIfNegative val="0"/>
            <c:bubble3D val="0"/>
            <c:spPr>
              <a:solidFill>
                <a:srgbClr val="FF818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1"/>
            <c:invertIfNegative val="0"/>
            <c:bubble3D val="0"/>
            <c:spPr>
              <a:solidFill>
                <a:srgbClr val="FF5D5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2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3"/>
            <c:invertIfNegative val="0"/>
            <c:bubble3D val="0"/>
            <c:spPr>
              <a:solidFill>
                <a:srgbClr val="FF3737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88900" h="88900"/>
              </a:sp3d>
            </c:spPr>
          </c:dPt>
          <c:dLbls>
            <c:dLbl>
              <c:idx val="9"/>
              <c:layout>
                <c:manualLayout>
                  <c:x val="0"/>
                  <c:y val="-1.21951248787989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4534883720930232E-3"/>
                  <c:y val="-1.82926873181984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3604651162790697E-3"/>
                  <c:y val="-2.43902497575979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360465116278963E-3"/>
                  <c:y val="-2.43902497575979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2.74390309772976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Москва</c:v>
                </c:pt>
                <c:pt idx="1">
                  <c:v>Санкт-Петербург</c:v>
                </c:pt>
                <c:pt idx="2">
                  <c:v>Казань</c:v>
                </c:pt>
                <c:pt idx="3">
                  <c:v>Нижний Новгород</c:v>
                </c:pt>
                <c:pt idx="4">
                  <c:v>Ростов-на-Дону</c:v>
                </c:pt>
                <c:pt idx="5">
                  <c:v>Екатеринбург</c:v>
                </c:pt>
                <c:pt idx="6">
                  <c:v>Уфа</c:v>
                </c:pt>
                <c:pt idx="7">
                  <c:v>Красноярск</c:v>
                </c:pt>
                <c:pt idx="8">
                  <c:v>Пермь</c:v>
                </c:pt>
                <c:pt idx="9">
                  <c:v>Воронеж</c:v>
                </c:pt>
                <c:pt idx="10">
                  <c:v>Челябинск</c:v>
                </c:pt>
                <c:pt idx="11">
                  <c:v>Волгоград</c:v>
                </c:pt>
                <c:pt idx="12">
                  <c:v>Самара</c:v>
                </c:pt>
                <c:pt idx="13">
                  <c:v>Новосибирск</c:v>
                </c:pt>
                <c:pt idx="14">
                  <c:v>Омск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283</c:v>
                </c:pt>
                <c:pt idx="1">
                  <c:v>243</c:v>
                </c:pt>
                <c:pt idx="2">
                  <c:v>201</c:v>
                </c:pt>
                <c:pt idx="3">
                  <c:v>193</c:v>
                </c:pt>
                <c:pt idx="4">
                  <c:v>193</c:v>
                </c:pt>
                <c:pt idx="5">
                  <c:v>188</c:v>
                </c:pt>
                <c:pt idx="6">
                  <c:v>182</c:v>
                </c:pt>
                <c:pt idx="7">
                  <c:v>181</c:v>
                </c:pt>
                <c:pt idx="8">
                  <c:v>168</c:v>
                </c:pt>
                <c:pt idx="9">
                  <c:v>164</c:v>
                </c:pt>
                <c:pt idx="10">
                  <c:v>161</c:v>
                </c:pt>
                <c:pt idx="11">
                  <c:v>159</c:v>
                </c:pt>
                <c:pt idx="12">
                  <c:v>159</c:v>
                </c:pt>
                <c:pt idx="13">
                  <c:v>158</c:v>
                </c:pt>
                <c:pt idx="14">
                  <c:v>106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6221056"/>
        <c:axId val="267705344"/>
      </c:barChart>
      <c:catAx>
        <c:axId val="266221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267705344"/>
        <c:crosses val="autoZero"/>
        <c:auto val="1"/>
        <c:lblAlgn val="ctr"/>
        <c:lblOffset val="100"/>
        <c:noMultiLvlLbl val="0"/>
      </c:catAx>
      <c:valAx>
        <c:axId val="267705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6622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650387751225954E-2"/>
          <c:y val="1.0014449194254765E-2"/>
          <c:w val="0.96269922007460151"/>
          <c:h val="0.9413166132011275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наказы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554</c:v>
                </c:pt>
                <c:pt idx="1">
                  <c:v>816</c:v>
                </c:pt>
                <c:pt idx="2">
                  <c:v>851</c:v>
                </c:pt>
                <c:pt idx="3">
                  <c:v>817</c:v>
                </c:pt>
                <c:pt idx="4">
                  <c:v>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предложения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7635</c:v>
                </c:pt>
                <c:pt idx="4">
                  <c:v>17677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0998656"/>
        <c:axId val="131000960"/>
        <c:axId val="39820352"/>
      </c:bar3DChart>
      <c:catAx>
        <c:axId val="130998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31000960"/>
        <c:crosses val="autoZero"/>
        <c:auto val="1"/>
        <c:lblAlgn val="ctr"/>
        <c:lblOffset val="100"/>
        <c:noMultiLvlLbl val="0"/>
      </c:catAx>
      <c:valAx>
        <c:axId val="13100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998656"/>
        <c:crosses val="autoZero"/>
        <c:crossBetween val="between"/>
      </c:valAx>
      <c:serAx>
        <c:axId val="39820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3100096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40F56-576F-444F-88C1-CB2DC99D94F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E277A1-ACBA-4F79-AA70-902FA94E52B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4000" b="1" dirty="0" smtClean="0"/>
            <a:t>I</a:t>
          </a:r>
        </a:p>
        <a:p>
          <a:pPr>
            <a:spcAft>
              <a:spcPts val="0"/>
            </a:spcAft>
          </a:pPr>
          <a:r>
            <a:rPr lang="en-US" sz="2300" dirty="0" smtClean="0"/>
            <a:t>2019-2020</a:t>
          </a:r>
          <a:endParaRPr lang="ru-RU" sz="2300" dirty="0"/>
        </a:p>
      </dgm:t>
    </dgm:pt>
    <dgm:pt modelId="{E9B5BCA3-1A6A-47EA-A536-0596E7AD35AB}" type="parTrans" cxnId="{098AE874-BFD2-4D25-A739-943016513BC2}">
      <dgm:prSet/>
      <dgm:spPr/>
      <dgm:t>
        <a:bodyPr/>
        <a:lstStyle/>
        <a:p>
          <a:endParaRPr lang="ru-RU"/>
        </a:p>
      </dgm:t>
    </dgm:pt>
    <dgm:pt modelId="{7DC2A912-4634-4CDA-9C04-9C0B516EDF6A}" type="sibTrans" cxnId="{098AE874-BFD2-4D25-A739-943016513BC2}">
      <dgm:prSet/>
      <dgm:spPr/>
      <dgm:t>
        <a:bodyPr/>
        <a:lstStyle/>
        <a:p>
          <a:endParaRPr lang="ru-RU"/>
        </a:p>
      </dgm:t>
    </dgm:pt>
    <dgm:pt modelId="{8AF1B97B-6A8C-4C9A-92B3-4720032DF94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4000" b="1" dirty="0" smtClean="0"/>
            <a:t>II</a:t>
          </a:r>
          <a:endParaRPr lang="ru-RU" sz="4000" b="1" dirty="0" smtClean="0"/>
        </a:p>
        <a:p>
          <a:pPr>
            <a:spcAft>
              <a:spcPts val="0"/>
            </a:spcAft>
          </a:pPr>
          <a:r>
            <a:rPr lang="ru-RU" sz="2300" dirty="0" smtClean="0"/>
            <a:t>2021-2025</a:t>
          </a:r>
          <a:endParaRPr lang="ru-RU" sz="2300" dirty="0"/>
        </a:p>
      </dgm:t>
    </dgm:pt>
    <dgm:pt modelId="{7DC419BF-EDDD-4342-8FB0-9DE2AF5177D0}" type="parTrans" cxnId="{73CF0984-1222-468F-9CBA-9D94C44B0C18}">
      <dgm:prSet/>
      <dgm:spPr/>
      <dgm:t>
        <a:bodyPr/>
        <a:lstStyle/>
        <a:p>
          <a:endParaRPr lang="ru-RU"/>
        </a:p>
      </dgm:t>
    </dgm:pt>
    <dgm:pt modelId="{F8CD927A-4EBC-41F7-9E60-B8E18BDD37E5}" type="sibTrans" cxnId="{73CF0984-1222-468F-9CBA-9D94C44B0C18}">
      <dgm:prSet/>
      <dgm:spPr/>
      <dgm:t>
        <a:bodyPr/>
        <a:lstStyle/>
        <a:p>
          <a:endParaRPr lang="ru-RU"/>
        </a:p>
      </dgm:t>
    </dgm:pt>
    <dgm:pt modelId="{C3295AF5-153B-4499-AA0F-1E1FA5EA287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en-US" sz="4000" b="1" dirty="0" smtClean="0"/>
            <a:t>III</a:t>
          </a:r>
          <a:endParaRPr lang="ru-RU" sz="4000" b="1" dirty="0" smtClean="0"/>
        </a:p>
        <a:p>
          <a:pPr>
            <a:spcAft>
              <a:spcPts val="0"/>
            </a:spcAft>
          </a:pPr>
          <a:r>
            <a:rPr lang="ru-RU" sz="2300" dirty="0" smtClean="0"/>
            <a:t>2026-2030</a:t>
          </a:r>
          <a:endParaRPr lang="ru-RU" sz="2300" dirty="0"/>
        </a:p>
      </dgm:t>
    </dgm:pt>
    <dgm:pt modelId="{F137A1DE-5EB3-4664-B175-B000A4D0050D}" type="parTrans" cxnId="{1CB9F9D0-1D9B-4392-834B-BDB8098239D0}">
      <dgm:prSet/>
      <dgm:spPr/>
      <dgm:t>
        <a:bodyPr/>
        <a:lstStyle/>
        <a:p>
          <a:endParaRPr lang="ru-RU"/>
        </a:p>
      </dgm:t>
    </dgm:pt>
    <dgm:pt modelId="{39790945-3817-490B-B2EF-1A59027EE111}" type="sibTrans" cxnId="{1CB9F9D0-1D9B-4392-834B-BDB8098239D0}">
      <dgm:prSet/>
      <dgm:spPr/>
      <dgm:t>
        <a:bodyPr/>
        <a:lstStyle/>
        <a:p>
          <a:endParaRPr lang="ru-RU"/>
        </a:p>
      </dgm:t>
    </dgm:pt>
    <dgm:pt modelId="{97A0BAB5-055C-4F5D-AA25-A879A1A0D1B1}" type="pres">
      <dgm:prSet presAssocID="{D2340F56-576F-444F-88C1-CB2DC99D94F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C6EE52-AB58-4B3D-AE36-1558AFD3F8E8}" type="pres">
      <dgm:prSet presAssocID="{3FE277A1-ACBA-4F79-AA70-902FA94E52B7}" presName="Accent1" presStyleCnt="0"/>
      <dgm:spPr/>
    </dgm:pt>
    <dgm:pt modelId="{33AC022C-B0D3-4BE7-94AA-9713A407C2DA}" type="pres">
      <dgm:prSet presAssocID="{3FE277A1-ACBA-4F79-AA70-902FA94E52B7}" presName="Accent" presStyleLbl="node1" presStyleIdx="0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DC0EAA5-7A46-4DB5-B32A-142101665844}" type="pres">
      <dgm:prSet presAssocID="{3FE277A1-ACBA-4F79-AA70-902FA94E52B7}" presName="Parent1" presStyleLbl="revTx" presStyleIdx="0" presStyleCnt="3" custScaleX="213502" custLinFactNeighborX="-370" custLinFactNeighborY="-223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0003-F0D4-435C-80C3-D16AC502C8BB}" type="pres">
      <dgm:prSet presAssocID="{8AF1B97B-6A8C-4C9A-92B3-4720032DF947}" presName="Accent2" presStyleCnt="0"/>
      <dgm:spPr/>
    </dgm:pt>
    <dgm:pt modelId="{20DC2705-7483-4F88-A1C1-06AD71B98940}" type="pres">
      <dgm:prSet presAssocID="{8AF1B97B-6A8C-4C9A-92B3-4720032DF947}" presName="Accent" presStyleLbl="node1" presStyleIdx="1" presStyleCnt="3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9037EC96-7304-4264-A1F1-D240CCE0866D}" type="pres">
      <dgm:prSet presAssocID="{8AF1B97B-6A8C-4C9A-92B3-4720032DF947}" presName="Parent2" presStyleLbl="revTx" presStyleIdx="1" presStyleCnt="3" custScaleX="149369" custLinFactNeighborX="3214" custLinFactNeighborY="-19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71607-A15B-4365-91E2-7AD10A4A9F85}" type="pres">
      <dgm:prSet presAssocID="{C3295AF5-153B-4499-AA0F-1E1FA5EA287B}" presName="Accent3" presStyleCnt="0"/>
      <dgm:spPr/>
    </dgm:pt>
    <dgm:pt modelId="{BC18816B-0085-4838-B4EB-CB0E349C9926}" type="pres">
      <dgm:prSet presAssocID="{C3295AF5-153B-4499-AA0F-1E1FA5EA287B}" presName="Accent" presStyleLbl="node1" presStyleIdx="2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2B6B0E0D-B5E1-453C-B8EE-4DB016E5C4C5}" type="pres">
      <dgm:prSet presAssocID="{C3295AF5-153B-4499-AA0F-1E1FA5EA287B}" presName="Parent3" presStyleLbl="revTx" presStyleIdx="2" presStyleCnt="3" custScaleX="171136" custLinFactNeighborX="1595" custLinFactNeighborY="-197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B9F9D0-1D9B-4392-834B-BDB8098239D0}" srcId="{D2340F56-576F-444F-88C1-CB2DC99D94FF}" destId="{C3295AF5-153B-4499-AA0F-1E1FA5EA287B}" srcOrd="2" destOrd="0" parTransId="{F137A1DE-5EB3-4664-B175-B000A4D0050D}" sibTransId="{39790945-3817-490B-B2EF-1A59027EE111}"/>
    <dgm:cxn modelId="{098AE874-BFD2-4D25-A739-943016513BC2}" srcId="{D2340F56-576F-444F-88C1-CB2DC99D94FF}" destId="{3FE277A1-ACBA-4F79-AA70-902FA94E52B7}" srcOrd="0" destOrd="0" parTransId="{E9B5BCA3-1A6A-47EA-A536-0596E7AD35AB}" sibTransId="{7DC2A912-4634-4CDA-9C04-9C0B516EDF6A}"/>
    <dgm:cxn modelId="{358581F2-EF8E-4C34-B990-CCE21167510A}" type="presOf" srcId="{8AF1B97B-6A8C-4C9A-92B3-4720032DF947}" destId="{9037EC96-7304-4264-A1F1-D240CCE0866D}" srcOrd="0" destOrd="0" presId="urn:microsoft.com/office/officeart/2009/layout/CircleArrowProcess"/>
    <dgm:cxn modelId="{E3B70C98-23B1-4DA5-B07F-EF10C9C6AB25}" type="presOf" srcId="{C3295AF5-153B-4499-AA0F-1E1FA5EA287B}" destId="{2B6B0E0D-B5E1-453C-B8EE-4DB016E5C4C5}" srcOrd="0" destOrd="0" presId="urn:microsoft.com/office/officeart/2009/layout/CircleArrowProcess"/>
    <dgm:cxn modelId="{B84356A5-532A-4D03-8A64-0E106C7F8AD2}" type="presOf" srcId="{D2340F56-576F-444F-88C1-CB2DC99D94FF}" destId="{97A0BAB5-055C-4F5D-AA25-A879A1A0D1B1}" srcOrd="0" destOrd="0" presId="urn:microsoft.com/office/officeart/2009/layout/CircleArrowProcess"/>
    <dgm:cxn modelId="{46D0367E-7D1B-4DA8-ABE5-FFEBDF338340}" type="presOf" srcId="{3FE277A1-ACBA-4F79-AA70-902FA94E52B7}" destId="{EDC0EAA5-7A46-4DB5-B32A-142101665844}" srcOrd="0" destOrd="0" presId="urn:microsoft.com/office/officeart/2009/layout/CircleArrowProcess"/>
    <dgm:cxn modelId="{73CF0984-1222-468F-9CBA-9D94C44B0C18}" srcId="{D2340F56-576F-444F-88C1-CB2DC99D94FF}" destId="{8AF1B97B-6A8C-4C9A-92B3-4720032DF947}" srcOrd="1" destOrd="0" parTransId="{7DC419BF-EDDD-4342-8FB0-9DE2AF5177D0}" sibTransId="{F8CD927A-4EBC-41F7-9E60-B8E18BDD37E5}"/>
    <dgm:cxn modelId="{397668D8-E830-47ED-BE7B-A603E0CC0360}" type="presParOf" srcId="{97A0BAB5-055C-4F5D-AA25-A879A1A0D1B1}" destId="{FBC6EE52-AB58-4B3D-AE36-1558AFD3F8E8}" srcOrd="0" destOrd="0" presId="urn:microsoft.com/office/officeart/2009/layout/CircleArrowProcess"/>
    <dgm:cxn modelId="{CEC474D5-58FC-4FC4-AC55-109829B34673}" type="presParOf" srcId="{FBC6EE52-AB58-4B3D-AE36-1558AFD3F8E8}" destId="{33AC022C-B0D3-4BE7-94AA-9713A407C2DA}" srcOrd="0" destOrd="0" presId="urn:microsoft.com/office/officeart/2009/layout/CircleArrowProcess"/>
    <dgm:cxn modelId="{9129B145-E46A-4229-A35F-A5960245E9FF}" type="presParOf" srcId="{97A0BAB5-055C-4F5D-AA25-A879A1A0D1B1}" destId="{EDC0EAA5-7A46-4DB5-B32A-142101665844}" srcOrd="1" destOrd="0" presId="urn:microsoft.com/office/officeart/2009/layout/CircleArrowProcess"/>
    <dgm:cxn modelId="{25045925-4208-4C06-B6FD-F8DF0FD25093}" type="presParOf" srcId="{97A0BAB5-055C-4F5D-AA25-A879A1A0D1B1}" destId="{E4690003-F0D4-435C-80C3-D16AC502C8BB}" srcOrd="2" destOrd="0" presId="urn:microsoft.com/office/officeart/2009/layout/CircleArrowProcess"/>
    <dgm:cxn modelId="{27FB7E04-8890-431F-922A-7F2194BBC243}" type="presParOf" srcId="{E4690003-F0D4-435C-80C3-D16AC502C8BB}" destId="{20DC2705-7483-4F88-A1C1-06AD71B98940}" srcOrd="0" destOrd="0" presId="urn:microsoft.com/office/officeart/2009/layout/CircleArrowProcess"/>
    <dgm:cxn modelId="{B281973F-65D7-4E89-AD2C-56661B635AF2}" type="presParOf" srcId="{97A0BAB5-055C-4F5D-AA25-A879A1A0D1B1}" destId="{9037EC96-7304-4264-A1F1-D240CCE0866D}" srcOrd="3" destOrd="0" presId="urn:microsoft.com/office/officeart/2009/layout/CircleArrowProcess"/>
    <dgm:cxn modelId="{43B5EEA5-56D9-4B8C-888C-3262ADDB20B5}" type="presParOf" srcId="{97A0BAB5-055C-4F5D-AA25-A879A1A0D1B1}" destId="{6CE71607-A15B-4365-91E2-7AD10A4A9F85}" srcOrd="4" destOrd="0" presId="urn:microsoft.com/office/officeart/2009/layout/CircleArrowProcess"/>
    <dgm:cxn modelId="{DFC5AF72-A03D-4CC9-88D8-6E43F71863E4}" type="presParOf" srcId="{6CE71607-A15B-4365-91E2-7AD10A4A9F85}" destId="{BC18816B-0085-4838-B4EB-CB0E349C9926}" srcOrd="0" destOrd="0" presId="urn:microsoft.com/office/officeart/2009/layout/CircleArrowProcess"/>
    <dgm:cxn modelId="{6D5A8D1D-5FEB-460C-8E7D-3D75C97EE4A2}" type="presParOf" srcId="{97A0BAB5-055C-4F5D-AA25-A879A1A0D1B1}" destId="{2B6B0E0D-B5E1-453C-B8EE-4DB016E5C4C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53D95D-1379-4D22-8CFD-E9728470BA3B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CD3C7148-2556-4ABC-89FD-C242C5E959DF}">
      <dgm:prSet custT="1"/>
      <dgm:spPr>
        <a:xfrm rot="10800000">
          <a:off x="2204522" y="2882"/>
          <a:ext cx="8379931" cy="375150"/>
        </a:xfr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smtClean="0">
              <a:solidFill>
                <a:sysClr val="windowText" lastClr="000000"/>
              </a:solidFill>
              <a:effectLst/>
              <a:latin typeface="Calibri"/>
              <a:ea typeface="+mn-ea"/>
              <a:cs typeface="+mn-cs"/>
            </a:rPr>
            <a:t>Численность постоянного населения (на конец года), тыс. человек</a:t>
          </a:r>
          <a:endParaRPr lang="ru-RU" sz="1600" dirty="0">
            <a:solidFill>
              <a:sysClr val="windowText" lastClr="000000"/>
            </a:solidFill>
            <a:effectLst/>
            <a:latin typeface="Calibri"/>
            <a:ea typeface="+mn-ea"/>
            <a:cs typeface="+mn-cs"/>
          </a:endParaRPr>
        </a:p>
      </dgm:t>
    </dgm:pt>
    <dgm:pt modelId="{3D819DAA-9A61-401A-BBC4-16835633B4E2}" type="parTrans" cxnId="{1BC30628-322F-4D9D-8258-5A97FF9A46A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35CDBC5-6086-4905-BED9-08A9D4584DDE}" type="sibTrans" cxnId="{1BC30628-322F-4D9D-8258-5A97FF9A46A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D63F00B-E8E2-430F-B3A9-99C8394E517B}">
      <dgm:prSet custT="1"/>
      <dgm:spPr>
        <a:xfrm rot="10800000">
          <a:off x="2204522" y="482369"/>
          <a:ext cx="8379931" cy="375150"/>
        </a:xfr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effectLst/>
              <a:latin typeface="Calibri"/>
              <a:ea typeface="+mn-ea"/>
              <a:cs typeface="+mn-cs"/>
            </a:rPr>
            <a:t>Ожидаемая продолжительность жизни при рождении, лет</a:t>
          </a:r>
          <a:endParaRPr lang="ru-RU" sz="1600" dirty="0">
            <a:solidFill>
              <a:sysClr val="windowText" lastClr="000000"/>
            </a:solidFill>
            <a:effectLst/>
            <a:latin typeface="Calibri"/>
            <a:ea typeface="+mn-ea"/>
            <a:cs typeface="+mn-cs"/>
          </a:endParaRPr>
        </a:p>
      </dgm:t>
    </dgm:pt>
    <dgm:pt modelId="{BB96917D-AFD1-4201-A9B8-0C6717028340}" type="parTrans" cxnId="{F8A2ADBE-BC0A-44FA-9ECD-81FD3C8C563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B566F66-9B08-4AA9-B0F0-191257FC9611}" type="sibTrans" cxnId="{F8A2ADBE-BC0A-44FA-9ECD-81FD3C8C563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8218C8F-C95F-4DED-A230-467341A83100}">
      <dgm:prSet custT="1"/>
      <dgm:spPr>
        <a:xfrm rot="10800000">
          <a:off x="2204522" y="961856"/>
          <a:ext cx="8379931" cy="375150"/>
        </a:xfr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Численность занятых в экономике, тыс. человек</a:t>
          </a:r>
          <a:endParaRPr lang="ru-RU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16D1D2B-0895-4F95-919C-3F7FC553C365}" type="parTrans" cxnId="{94A9BECA-A460-4E55-B396-548A7957E49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0C56397-CB0C-4ADB-9517-DE1936D6E669}" type="sibTrans" cxnId="{94A9BECA-A460-4E55-B396-548A7957E49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C3E10E7-F847-4CF8-9580-8103EB82A218}">
      <dgm:prSet custT="1"/>
      <dgm:spPr>
        <a:xfrm rot="10800000">
          <a:off x="2204522" y="1441342"/>
          <a:ext cx="8379931" cy="375150"/>
        </a:xfr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Оборот розничной торговли, </a:t>
          </a:r>
          <a:r>
            <a:rPr lang="ru-RU" sz="16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3D1191B-99F9-4B16-88EE-51B01769A9AB}" type="parTrans" cxnId="{46144661-B132-4503-AA21-68DDB315BA3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FE54C69-6D92-4A40-8EF2-65E34A929B9B}" type="sibTrans" cxnId="{46144661-B132-4503-AA21-68DDB315BA3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F7A5934-3780-4E32-9F34-83D87DC29FAF}">
      <dgm:prSet custT="1"/>
      <dgm:spPr>
        <a:xfrm rot="10800000">
          <a:off x="2204522" y="1920829"/>
          <a:ext cx="8379931" cy="375150"/>
        </a:xfr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Объем платных услуг населению, </a:t>
          </a:r>
          <a:r>
            <a:rPr lang="ru-RU" sz="16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32E1FA4-D7EF-4FBD-B244-E1AC3CE87E2D}" type="parTrans" cxnId="{B7327D66-8910-432D-8BBC-FF5A134B6E9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4A96338-B10B-49FE-9EBD-22F3EB8E50FD}" type="sibTrans" cxnId="{B7327D66-8910-432D-8BBC-FF5A134B6E9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DF6FAD0-31E6-4C0F-92FC-7BAAB7BC3C56}">
      <dgm:prSet custT="1"/>
      <dgm:spPr>
        <a:xfrm rot="10800000">
          <a:off x="2204522" y="2400316"/>
          <a:ext cx="8379931" cy="375150"/>
        </a:xfr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5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Объем отгруженных товаров по промышленности, </a:t>
          </a:r>
          <a:r>
            <a:rPr lang="ru-RU" sz="15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5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5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D396DAF-50D3-4832-8CCC-4F9E4DC60077}" type="parTrans" cxnId="{B89ED9CD-B0B0-452F-BB83-AB43539FD9F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22A0068-7824-4980-9784-6F99237F4BEF}" type="sibTrans" cxnId="{B89ED9CD-B0B0-452F-BB83-AB43539FD9F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FF86B73-1C82-4FE7-A745-9E516114B758}">
      <dgm:prSet custT="1"/>
      <dgm:spPr>
        <a:xfrm rot="10800000">
          <a:off x="2204522" y="2879803"/>
          <a:ext cx="8379931" cy="375150"/>
        </a:xfr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Объем отгруженных инновационных товаров, </a:t>
          </a:r>
          <a:r>
            <a:rPr lang="ru-RU" sz="16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7A10775-6799-45F2-919F-4AAB7679A85F}" type="parTrans" cxnId="{1401B947-A228-4FFF-9980-B4EF3069AEB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192F30B-2EB5-4EB3-B1C4-838346B4E72F}" type="sibTrans" cxnId="{1401B947-A228-4FFF-9980-B4EF3069AEB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129972F-A988-4717-9EC4-F7607FE713AE}">
      <dgm:prSet custT="1"/>
      <dgm:spPr>
        <a:xfrm rot="10800000">
          <a:off x="2204522" y="3359289"/>
          <a:ext cx="8379931" cy="375150"/>
        </a:xfr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Объем инвестиций в основной капитал, </a:t>
          </a:r>
          <a:r>
            <a:rPr lang="ru-RU" sz="16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724E05D-D9C6-447A-AF6F-2E10FA883757}" type="parTrans" cxnId="{70B18052-9252-4C6D-B493-2C32B0F79EB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3090D87-BEF2-449D-8E05-E1CFA6F0182F}" type="sibTrans" cxnId="{70B18052-9252-4C6D-B493-2C32B0F79EB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44358DA-98C7-45B9-A3D8-1D05A4E2081B}">
      <dgm:prSet custT="1"/>
      <dgm:spPr>
        <a:xfrm rot="10800000">
          <a:off x="2204522" y="3838776"/>
          <a:ext cx="8379931" cy="375150"/>
        </a:xfr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Объем работ по деятельности «Строительство», </a:t>
          </a:r>
          <a:r>
            <a:rPr lang="ru-RU" sz="16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8B33EB2-A6FB-4A47-9CD8-4540AE1CB275}" type="parTrans" cxnId="{2D20934B-9D37-4B61-AD4B-FED452EE301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1AC190C-AB1F-4B9E-BB1C-36F002C70435}" type="sibTrans" cxnId="{2D20934B-9D37-4B61-AD4B-FED452EE301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44DFA05-A374-4B49-9532-12FFB8945F21}">
      <dgm:prSet custT="1"/>
      <dgm:spPr>
        <a:xfrm rot="10800000">
          <a:off x="2204522" y="4318263"/>
          <a:ext cx="8379931" cy="375150"/>
        </a:xfr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Число зарегистрированных преступлений на 100 тыс. населения, единиц</a:t>
          </a:r>
          <a:endParaRPr lang="ru-RU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6DFE89B-AFFB-4393-ABB0-89B78CDFCBC7}" type="parTrans" cxnId="{12A7DF7B-0409-41EE-9546-CB95A571A9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6FB1114-E752-4E03-88E4-39EF56811E4A}" type="sibTrans" cxnId="{12A7DF7B-0409-41EE-9546-CB95A571A9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8A5650A-5358-42A1-878C-EC83EDE46E96}" type="pres">
      <dgm:prSet presAssocID="{AE53D95D-1379-4D22-8CFD-E9728470BA3B}" presName="linearFlow" presStyleCnt="0">
        <dgm:presLayoutVars>
          <dgm:dir/>
          <dgm:resizeHandles val="exact"/>
        </dgm:presLayoutVars>
      </dgm:prSet>
      <dgm:spPr/>
    </dgm:pt>
    <dgm:pt modelId="{72F6C34D-7161-4A9B-9B43-F9F380CD908D}" type="pres">
      <dgm:prSet presAssocID="{CD3C7148-2556-4ABC-89FD-C242C5E959DF}" presName="composite" presStyleCnt="0"/>
      <dgm:spPr/>
    </dgm:pt>
    <dgm:pt modelId="{A73E8615-E618-47BB-A5B7-7ED75164049C}" type="pres">
      <dgm:prSet presAssocID="{CD3C7148-2556-4ABC-89FD-C242C5E959DF}" presName="imgShp" presStyleLbl="fgImgPlace1" presStyleIdx="0" presStyleCnt="10" custLinFactNeighborY="-2457"/>
      <dgm:spPr>
        <a:xfrm>
          <a:off x="2016946" y="2882"/>
          <a:ext cx="375150" cy="37515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2668F1E0-D9C7-4CFB-82D8-523569B2565E}" type="pres">
      <dgm:prSet presAssocID="{CD3C7148-2556-4ABC-89FD-C242C5E959DF}" presName="txShp" presStyleLbl="node1" presStyleIdx="0" presStyleCnt="10" custLinFactNeighborY="-245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DD8453E-05E1-4EA7-8C39-68D23D95F34A}" type="pres">
      <dgm:prSet presAssocID="{235CDBC5-6086-4905-BED9-08A9D4584DDE}" presName="spacing" presStyleCnt="0"/>
      <dgm:spPr/>
    </dgm:pt>
    <dgm:pt modelId="{E51DF679-446D-427D-B55F-3BB4F6DB4EEE}" type="pres">
      <dgm:prSet presAssocID="{6D63F00B-E8E2-430F-B3A9-99C8394E517B}" presName="composite" presStyleCnt="0"/>
      <dgm:spPr/>
    </dgm:pt>
    <dgm:pt modelId="{25E3E199-02D1-4F7A-A5D9-79BD810922D5}" type="pres">
      <dgm:prSet presAssocID="{6D63F00B-E8E2-430F-B3A9-99C8394E517B}" presName="imgShp" presStyleLbl="fgImgPlace1" presStyleIdx="1" presStyleCnt="10" custLinFactNeighborY="-2787"/>
      <dgm:spPr>
        <a:xfrm>
          <a:off x="2016946" y="482369"/>
          <a:ext cx="375150" cy="37515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  <dgm:t>
        <a:bodyPr/>
        <a:lstStyle/>
        <a:p>
          <a:endParaRPr lang="ru-RU"/>
        </a:p>
      </dgm:t>
    </dgm:pt>
    <dgm:pt modelId="{49511970-FD5A-445E-86B7-F9D66D8DA94A}" type="pres">
      <dgm:prSet presAssocID="{6D63F00B-E8E2-430F-B3A9-99C8394E517B}" presName="txShp" presStyleLbl="node1" presStyleIdx="1" presStyleCnt="10" custLinFactNeighborY="-278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88ECA938-ED80-4ED7-BFC9-93B8E66A95C8}" type="pres">
      <dgm:prSet presAssocID="{EB566F66-9B08-4AA9-B0F0-191257FC9611}" presName="spacing" presStyleCnt="0"/>
      <dgm:spPr/>
    </dgm:pt>
    <dgm:pt modelId="{95689650-C188-4764-8F91-7AE34962B3D5}" type="pres">
      <dgm:prSet presAssocID="{D8218C8F-C95F-4DED-A230-467341A83100}" presName="composite" presStyleCnt="0"/>
      <dgm:spPr/>
    </dgm:pt>
    <dgm:pt modelId="{D48807B9-6CB4-4A82-B358-B84A47A1145D}" type="pres">
      <dgm:prSet presAssocID="{D8218C8F-C95F-4DED-A230-467341A83100}" presName="imgShp" presStyleLbl="fgImgPlace1" presStyleIdx="2" presStyleCnt="10" custLinFactNeighborY="-4902"/>
      <dgm:spPr>
        <a:xfrm>
          <a:off x="2016946" y="961856"/>
          <a:ext cx="375150" cy="37515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925E8CD2-34A8-4797-A82D-43FDB2E85BFE}" type="pres">
      <dgm:prSet presAssocID="{D8218C8F-C95F-4DED-A230-467341A83100}" presName="txShp" presStyleLbl="node1" presStyleIdx="2" presStyleCnt="10" custLinFactNeighborY="-490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8E99E99B-7F6B-4E6B-9611-5B6186525CB6}" type="pres">
      <dgm:prSet presAssocID="{40C56397-CB0C-4ADB-9517-DE1936D6E669}" presName="spacing" presStyleCnt="0"/>
      <dgm:spPr/>
    </dgm:pt>
    <dgm:pt modelId="{16A7B082-B1A5-4B83-8A87-CFDE14163B13}" type="pres">
      <dgm:prSet presAssocID="{9C3E10E7-F847-4CF8-9580-8103EB82A218}" presName="composite" presStyleCnt="0"/>
      <dgm:spPr/>
    </dgm:pt>
    <dgm:pt modelId="{1A381759-E92A-46DF-A70F-53A94D8FFFF9}" type="pres">
      <dgm:prSet presAssocID="{9C3E10E7-F847-4CF8-9580-8103EB82A218}" presName="imgShp" presStyleLbl="fgImgPlace1" presStyleIdx="3" presStyleCnt="10" custLinFactNeighborY="-4902"/>
      <dgm:spPr>
        <a:xfrm>
          <a:off x="2016946" y="1441342"/>
          <a:ext cx="375150" cy="37515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4AD7BA14-F075-4580-AEBC-3E3D5932B22B}" type="pres">
      <dgm:prSet presAssocID="{9C3E10E7-F847-4CF8-9580-8103EB82A218}" presName="txShp" presStyleLbl="node1" presStyleIdx="3" presStyleCnt="10" custLinFactNeighborY="-490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984D5D9-D322-42F4-BB49-D6DF7606CE98}" type="pres">
      <dgm:prSet presAssocID="{7FE54C69-6D92-4A40-8EF2-65E34A929B9B}" presName="spacing" presStyleCnt="0"/>
      <dgm:spPr/>
    </dgm:pt>
    <dgm:pt modelId="{CD786ECA-E127-42ED-956A-F3193D5887B9}" type="pres">
      <dgm:prSet presAssocID="{BF7A5934-3780-4E32-9F34-83D87DC29FAF}" presName="composite" presStyleCnt="0"/>
      <dgm:spPr/>
    </dgm:pt>
    <dgm:pt modelId="{972DFFAC-D640-45D7-AAFB-F2D1F7FF73EB}" type="pres">
      <dgm:prSet presAssocID="{BF7A5934-3780-4E32-9F34-83D87DC29FAF}" presName="imgShp" presStyleLbl="fgImgPlace1" presStyleIdx="4" presStyleCnt="10" custLinFactNeighborY="-2787"/>
      <dgm:spPr>
        <a:xfrm>
          <a:off x="2016946" y="1920829"/>
          <a:ext cx="375150" cy="37515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B0A38FFE-A61A-48A4-81AA-B8CE3CE2BABF}" type="pres">
      <dgm:prSet presAssocID="{BF7A5934-3780-4E32-9F34-83D87DC29FAF}" presName="txShp" presStyleLbl="node1" presStyleIdx="4" presStyleCnt="10" custLinFactNeighborY="-278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9405F70D-B90F-4848-AF72-068E711936FC}" type="pres">
      <dgm:prSet presAssocID="{A4A96338-B10B-49FE-9EBD-22F3EB8E50FD}" presName="spacing" presStyleCnt="0"/>
      <dgm:spPr/>
    </dgm:pt>
    <dgm:pt modelId="{5BE3D9EC-C362-419A-B438-1793B930779D}" type="pres">
      <dgm:prSet presAssocID="{9DF6FAD0-31E6-4C0F-92FC-7BAAB7BC3C56}" presName="composite" presStyleCnt="0"/>
      <dgm:spPr/>
    </dgm:pt>
    <dgm:pt modelId="{37ED1305-3E1D-4C34-8292-54FDCC93F302}" type="pres">
      <dgm:prSet presAssocID="{9DF6FAD0-31E6-4C0F-92FC-7BAAB7BC3C56}" presName="imgShp" presStyleLbl="fgImgPlace1" presStyleIdx="5" presStyleCnt="10" custLinFactNeighborY="-2787"/>
      <dgm:spPr>
        <a:xfrm>
          <a:off x="2016946" y="2400316"/>
          <a:ext cx="375150" cy="37515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F9FD46A1-AC50-4E86-9B1B-3B99E9C2D722}" type="pres">
      <dgm:prSet presAssocID="{9DF6FAD0-31E6-4C0F-92FC-7BAAB7BC3C56}" presName="txShp" presStyleLbl="node1" presStyleIdx="5" presStyleCnt="10" custLinFactNeighborY="-278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A458BF6-B73D-4935-8621-DF51241FC653}" type="pres">
      <dgm:prSet presAssocID="{722A0068-7824-4980-9784-6F99237F4BEF}" presName="spacing" presStyleCnt="0"/>
      <dgm:spPr/>
    </dgm:pt>
    <dgm:pt modelId="{18C9050A-CD1D-4074-865C-EEB62FC7B9D9}" type="pres">
      <dgm:prSet presAssocID="{4FF86B73-1C82-4FE7-A745-9E516114B758}" presName="composite" presStyleCnt="0"/>
      <dgm:spPr/>
    </dgm:pt>
    <dgm:pt modelId="{22A2D79B-88B3-421C-9AEF-496E7D936E9E}" type="pres">
      <dgm:prSet presAssocID="{4FF86B73-1C82-4FE7-A745-9E516114B758}" presName="imgShp" presStyleLbl="fgImgPlace1" presStyleIdx="6" presStyleCnt="10" custLinFactNeighborY="-4902"/>
      <dgm:spPr>
        <a:xfrm>
          <a:off x="2016946" y="2879803"/>
          <a:ext cx="375150" cy="37515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B7CA056B-2EE4-462F-A42D-E6B524CF7EB1}" type="pres">
      <dgm:prSet presAssocID="{4FF86B73-1C82-4FE7-A745-9E516114B758}" presName="txShp" presStyleLbl="node1" presStyleIdx="6" presStyleCnt="10" custLinFactNeighborY="-490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FC144EF-609B-4CA9-B4CF-AD49C4E2F771}" type="pres">
      <dgm:prSet presAssocID="{6192F30B-2EB5-4EB3-B1C4-838346B4E72F}" presName="spacing" presStyleCnt="0"/>
      <dgm:spPr/>
    </dgm:pt>
    <dgm:pt modelId="{E3538E76-E710-448A-B77C-6978E2993D2D}" type="pres">
      <dgm:prSet presAssocID="{6129972F-A988-4717-9EC4-F7607FE713AE}" presName="composite" presStyleCnt="0"/>
      <dgm:spPr/>
    </dgm:pt>
    <dgm:pt modelId="{9F9BD18A-D7E2-4314-9C67-D1B10BEEAD03}" type="pres">
      <dgm:prSet presAssocID="{6129972F-A988-4717-9EC4-F7607FE713AE}" presName="imgShp" presStyleLbl="fgImgPlace1" presStyleIdx="7" presStyleCnt="10" custLinFactNeighborY="-4902"/>
      <dgm:spPr>
        <a:xfrm>
          <a:off x="2016946" y="3359289"/>
          <a:ext cx="375150" cy="37515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7E4E83D7-5359-4E1E-B189-457A3A3D827D}" type="pres">
      <dgm:prSet presAssocID="{6129972F-A988-4717-9EC4-F7607FE713AE}" presName="txShp" presStyleLbl="node1" presStyleIdx="7" presStyleCnt="10" custLinFactNeighborY="-4902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95A8EB94-D40F-407A-A58D-F9DF9155C495}" type="pres">
      <dgm:prSet presAssocID="{93090D87-BEF2-449D-8E05-E1CFA6F0182F}" presName="spacing" presStyleCnt="0"/>
      <dgm:spPr/>
    </dgm:pt>
    <dgm:pt modelId="{747DBEF2-F613-4474-8E1D-39F92A2420A1}" type="pres">
      <dgm:prSet presAssocID="{944358DA-98C7-45B9-A3D8-1D05A4E2081B}" presName="composite" presStyleCnt="0"/>
      <dgm:spPr/>
    </dgm:pt>
    <dgm:pt modelId="{C124279C-E8A6-42E8-9DFD-32DFD1EE8858}" type="pres">
      <dgm:prSet presAssocID="{944358DA-98C7-45B9-A3D8-1D05A4E2081B}" presName="imgShp" presStyleLbl="fgImgPlace1" presStyleIdx="8" presStyleCnt="10" custLinFactNeighborY="-7017"/>
      <dgm:spPr>
        <a:xfrm>
          <a:off x="2016946" y="3838776"/>
          <a:ext cx="375150" cy="37515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BDCA185E-46E0-4027-87C4-3C81CFF8C057}" type="pres">
      <dgm:prSet presAssocID="{944358DA-98C7-45B9-A3D8-1D05A4E2081B}" presName="txShp" presStyleLbl="node1" presStyleIdx="8" presStyleCnt="10" custLinFactNeighborY="-701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D7EF3AC-A5DC-4063-9E21-7C0BFC036E77}" type="pres">
      <dgm:prSet presAssocID="{81AC190C-AB1F-4B9E-BB1C-36F002C70435}" presName="spacing" presStyleCnt="0"/>
      <dgm:spPr/>
    </dgm:pt>
    <dgm:pt modelId="{78EFEBD5-DE7D-4E0D-845B-085E26A79471}" type="pres">
      <dgm:prSet presAssocID="{344DFA05-A374-4B49-9532-12FFB8945F21}" presName="composite" presStyleCnt="0"/>
      <dgm:spPr/>
    </dgm:pt>
    <dgm:pt modelId="{F37AE00B-818D-4D50-AB2C-8788A0669352}" type="pres">
      <dgm:prSet presAssocID="{344DFA05-A374-4B49-9532-12FFB8945F21}" presName="imgShp" presStyleLbl="fgImgPlace1" presStyleIdx="9" presStyleCnt="10" custLinFactNeighborY="-11247"/>
      <dgm:spPr>
        <a:xfrm>
          <a:off x="2016946" y="4318263"/>
          <a:ext cx="375150" cy="37515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gm:spPr>
    </dgm:pt>
    <dgm:pt modelId="{072424F9-D19B-4D48-B13D-67B85D88F293}" type="pres">
      <dgm:prSet presAssocID="{344DFA05-A374-4B49-9532-12FFB8945F21}" presName="txShp" presStyleLbl="node1" presStyleIdx="9" presStyleCnt="10" custLinFactNeighborY="-11247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98174B69-591D-40FD-B8B3-EDD08EC6EFA3}" type="presOf" srcId="{CD3C7148-2556-4ABC-89FD-C242C5E959DF}" destId="{2668F1E0-D9C7-4CFB-82D8-523569B2565E}" srcOrd="0" destOrd="0" presId="urn:microsoft.com/office/officeart/2005/8/layout/vList3"/>
    <dgm:cxn modelId="{130F5833-1647-4593-B77D-FC2D50DC4877}" type="presOf" srcId="{4FF86B73-1C82-4FE7-A745-9E516114B758}" destId="{B7CA056B-2EE4-462F-A42D-E6B524CF7EB1}" srcOrd="0" destOrd="0" presId="urn:microsoft.com/office/officeart/2005/8/layout/vList3"/>
    <dgm:cxn modelId="{2D20934B-9D37-4B61-AD4B-FED452EE3014}" srcId="{AE53D95D-1379-4D22-8CFD-E9728470BA3B}" destId="{944358DA-98C7-45B9-A3D8-1D05A4E2081B}" srcOrd="8" destOrd="0" parTransId="{08B33EB2-A6FB-4A47-9CD8-4540AE1CB275}" sibTransId="{81AC190C-AB1F-4B9E-BB1C-36F002C70435}"/>
    <dgm:cxn modelId="{B89ED9CD-B0B0-452F-BB83-AB43539FD9F6}" srcId="{AE53D95D-1379-4D22-8CFD-E9728470BA3B}" destId="{9DF6FAD0-31E6-4C0F-92FC-7BAAB7BC3C56}" srcOrd="5" destOrd="0" parTransId="{6D396DAF-50D3-4832-8CCC-4F9E4DC60077}" sibTransId="{722A0068-7824-4980-9784-6F99237F4BEF}"/>
    <dgm:cxn modelId="{A8BED782-BDDF-4A84-81A3-E9ECF12A1D91}" type="presOf" srcId="{6129972F-A988-4717-9EC4-F7607FE713AE}" destId="{7E4E83D7-5359-4E1E-B189-457A3A3D827D}" srcOrd="0" destOrd="0" presId="urn:microsoft.com/office/officeart/2005/8/layout/vList3"/>
    <dgm:cxn modelId="{A431CAD6-D99E-40DA-9BEB-073650CB6F29}" type="presOf" srcId="{9DF6FAD0-31E6-4C0F-92FC-7BAAB7BC3C56}" destId="{F9FD46A1-AC50-4E86-9B1B-3B99E9C2D722}" srcOrd="0" destOrd="0" presId="urn:microsoft.com/office/officeart/2005/8/layout/vList3"/>
    <dgm:cxn modelId="{1401B947-A228-4FFF-9980-B4EF3069AEB7}" srcId="{AE53D95D-1379-4D22-8CFD-E9728470BA3B}" destId="{4FF86B73-1C82-4FE7-A745-9E516114B758}" srcOrd="6" destOrd="0" parTransId="{27A10775-6799-45F2-919F-4AAB7679A85F}" sibTransId="{6192F30B-2EB5-4EB3-B1C4-838346B4E72F}"/>
    <dgm:cxn modelId="{E8BEBB75-68C2-440D-B814-7E95F77C4189}" type="presOf" srcId="{AE53D95D-1379-4D22-8CFD-E9728470BA3B}" destId="{D8A5650A-5358-42A1-878C-EC83EDE46E96}" srcOrd="0" destOrd="0" presId="urn:microsoft.com/office/officeart/2005/8/layout/vList3"/>
    <dgm:cxn modelId="{7BDA8A0E-0313-4DE1-A4BD-373729ED63AA}" type="presOf" srcId="{9C3E10E7-F847-4CF8-9580-8103EB82A218}" destId="{4AD7BA14-F075-4580-AEBC-3E3D5932B22B}" srcOrd="0" destOrd="0" presId="urn:microsoft.com/office/officeart/2005/8/layout/vList3"/>
    <dgm:cxn modelId="{1BC30628-322F-4D9D-8258-5A97FF9A46A3}" srcId="{AE53D95D-1379-4D22-8CFD-E9728470BA3B}" destId="{CD3C7148-2556-4ABC-89FD-C242C5E959DF}" srcOrd="0" destOrd="0" parTransId="{3D819DAA-9A61-401A-BBC4-16835633B4E2}" sibTransId="{235CDBC5-6086-4905-BED9-08A9D4584DDE}"/>
    <dgm:cxn modelId="{12A7DF7B-0409-41EE-9546-CB95A571A9C3}" srcId="{AE53D95D-1379-4D22-8CFD-E9728470BA3B}" destId="{344DFA05-A374-4B49-9532-12FFB8945F21}" srcOrd="9" destOrd="0" parTransId="{D6DFE89B-AFFB-4393-ABB0-89B78CDFCBC7}" sibTransId="{06FB1114-E752-4E03-88E4-39EF56811E4A}"/>
    <dgm:cxn modelId="{A11726D9-7E18-4AAE-A352-C1EEC0CAC498}" type="presOf" srcId="{D8218C8F-C95F-4DED-A230-467341A83100}" destId="{925E8CD2-34A8-4797-A82D-43FDB2E85BFE}" srcOrd="0" destOrd="0" presId="urn:microsoft.com/office/officeart/2005/8/layout/vList3"/>
    <dgm:cxn modelId="{9F077952-B936-4FE3-B0C3-146DAD5DDE3C}" type="presOf" srcId="{944358DA-98C7-45B9-A3D8-1D05A4E2081B}" destId="{BDCA185E-46E0-4027-87C4-3C81CFF8C057}" srcOrd="0" destOrd="0" presId="urn:microsoft.com/office/officeart/2005/8/layout/vList3"/>
    <dgm:cxn modelId="{70B18052-9252-4C6D-B493-2C32B0F79EB6}" srcId="{AE53D95D-1379-4D22-8CFD-E9728470BA3B}" destId="{6129972F-A988-4717-9EC4-F7607FE713AE}" srcOrd="7" destOrd="0" parTransId="{2724E05D-D9C6-447A-AF6F-2E10FA883757}" sibTransId="{93090D87-BEF2-449D-8E05-E1CFA6F0182F}"/>
    <dgm:cxn modelId="{B7327D66-8910-432D-8BBC-FF5A134B6E98}" srcId="{AE53D95D-1379-4D22-8CFD-E9728470BA3B}" destId="{BF7A5934-3780-4E32-9F34-83D87DC29FAF}" srcOrd="4" destOrd="0" parTransId="{632E1FA4-D7EF-4FBD-B244-E1AC3CE87E2D}" sibTransId="{A4A96338-B10B-49FE-9EBD-22F3EB8E50FD}"/>
    <dgm:cxn modelId="{AFB63C37-73E9-495A-B465-9CD518DF7B43}" type="presOf" srcId="{344DFA05-A374-4B49-9532-12FFB8945F21}" destId="{072424F9-D19B-4D48-B13D-67B85D88F293}" srcOrd="0" destOrd="0" presId="urn:microsoft.com/office/officeart/2005/8/layout/vList3"/>
    <dgm:cxn modelId="{46144661-B132-4503-AA21-68DDB315BA31}" srcId="{AE53D95D-1379-4D22-8CFD-E9728470BA3B}" destId="{9C3E10E7-F847-4CF8-9580-8103EB82A218}" srcOrd="3" destOrd="0" parTransId="{03D1191B-99F9-4B16-88EE-51B01769A9AB}" sibTransId="{7FE54C69-6D92-4A40-8EF2-65E34A929B9B}"/>
    <dgm:cxn modelId="{D30C73EE-2519-45CC-9EB5-471373D5D5EC}" type="presOf" srcId="{BF7A5934-3780-4E32-9F34-83D87DC29FAF}" destId="{B0A38FFE-A61A-48A4-81AA-B8CE3CE2BABF}" srcOrd="0" destOrd="0" presId="urn:microsoft.com/office/officeart/2005/8/layout/vList3"/>
    <dgm:cxn modelId="{F8A2ADBE-BC0A-44FA-9ECD-81FD3C8C5635}" srcId="{AE53D95D-1379-4D22-8CFD-E9728470BA3B}" destId="{6D63F00B-E8E2-430F-B3A9-99C8394E517B}" srcOrd="1" destOrd="0" parTransId="{BB96917D-AFD1-4201-A9B8-0C6717028340}" sibTransId="{EB566F66-9B08-4AA9-B0F0-191257FC9611}"/>
    <dgm:cxn modelId="{94A9BECA-A460-4E55-B396-548A7957E497}" srcId="{AE53D95D-1379-4D22-8CFD-E9728470BA3B}" destId="{D8218C8F-C95F-4DED-A230-467341A83100}" srcOrd="2" destOrd="0" parTransId="{516D1D2B-0895-4F95-919C-3F7FC553C365}" sibTransId="{40C56397-CB0C-4ADB-9517-DE1936D6E669}"/>
    <dgm:cxn modelId="{974B14EC-0139-4D2D-8CF8-3AC3120FB1F3}" type="presOf" srcId="{6D63F00B-E8E2-430F-B3A9-99C8394E517B}" destId="{49511970-FD5A-445E-86B7-F9D66D8DA94A}" srcOrd="0" destOrd="0" presId="urn:microsoft.com/office/officeart/2005/8/layout/vList3"/>
    <dgm:cxn modelId="{7D083EEA-CD25-48FB-A361-D6ADD91882D1}" type="presParOf" srcId="{D8A5650A-5358-42A1-878C-EC83EDE46E96}" destId="{72F6C34D-7161-4A9B-9B43-F9F380CD908D}" srcOrd="0" destOrd="0" presId="urn:microsoft.com/office/officeart/2005/8/layout/vList3"/>
    <dgm:cxn modelId="{24F0393E-0535-4B78-81D6-CB457CC5FC5E}" type="presParOf" srcId="{72F6C34D-7161-4A9B-9B43-F9F380CD908D}" destId="{A73E8615-E618-47BB-A5B7-7ED75164049C}" srcOrd="0" destOrd="0" presId="urn:microsoft.com/office/officeart/2005/8/layout/vList3"/>
    <dgm:cxn modelId="{326C728B-75C0-41B2-B37B-7399B2F20F14}" type="presParOf" srcId="{72F6C34D-7161-4A9B-9B43-F9F380CD908D}" destId="{2668F1E0-D9C7-4CFB-82D8-523569B2565E}" srcOrd="1" destOrd="0" presId="urn:microsoft.com/office/officeart/2005/8/layout/vList3"/>
    <dgm:cxn modelId="{3F48F74C-0907-495E-BA8C-055908AC1B06}" type="presParOf" srcId="{D8A5650A-5358-42A1-878C-EC83EDE46E96}" destId="{BDD8453E-05E1-4EA7-8C39-68D23D95F34A}" srcOrd="1" destOrd="0" presId="urn:microsoft.com/office/officeart/2005/8/layout/vList3"/>
    <dgm:cxn modelId="{2828C6B9-1FF1-4EF3-A18B-05E8FA2B372B}" type="presParOf" srcId="{D8A5650A-5358-42A1-878C-EC83EDE46E96}" destId="{E51DF679-446D-427D-B55F-3BB4F6DB4EEE}" srcOrd="2" destOrd="0" presId="urn:microsoft.com/office/officeart/2005/8/layout/vList3"/>
    <dgm:cxn modelId="{82820BEB-E353-429E-911E-E63CEE15D358}" type="presParOf" srcId="{E51DF679-446D-427D-B55F-3BB4F6DB4EEE}" destId="{25E3E199-02D1-4F7A-A5D9-79BD810922D5}" srcOrd="0" destOrd="0" presId="urn:microsoft.com/office/officeart/2005/8/layout/vList3"/>
    <dgm:cxn modelId="{596503DF-D203-42EA-B836-54E70A0D3F62}" type="presParOf" srcId="{E51DF679-446D-427D-B55F-3BB4F6DB4EEE}" destId="{49511970-FD5A-445E-86B7-F9D66D8DA94A}" srcOrd="1" destOrd="0" presId="urn:microsoft.com/office/officeart/2005/8/layout/vList3"/>
    <dgm:cxn modelId="{D3ACAE9A-B55E-4356-A02D-96308606FF22}" type="presParOf" srcId="{D8A5650A-5358-42A1-878C-EC83EDE46E96}" destId="{88ECA938-ED80-4ED7-BFC9-93B8E66A95C8}" srcOrd="3" destOrd="0" presId="urn:microsoft.com/office/officeart/2005/8/layout/vList3"/>
    <dgm:cxn modelId="{0B2AD219-BD53-4B02-9DA4-78DDAA89E3CD}" type="presParOf" srcId="{D8A5650A-5358-42A1-878C-EC83EDE46E96}" destId="{95689650-C188-4764-8F91-7AE34962B3D5}" srcOrd="4" destOrd="0" presId="urn:microsoft.com/office/officeart/2005/8/layout/vList3"/>
    <dgm:cxn modelId="{F9DF7D67-A3A3-4B66-BD64-2C630A6662F8}" type="presParOf" srcId="{95689650-C188-4764-8F91-7AE34962B3D5}" destId="{D48807B9-6CB4-4A82-B358-B84A47A1145D}" srcOrd="0" destOrd="0" presId="urn:microsoft.com/office/officeart/2005/8/layout/vList3"/>
    <dgm:cxn modelId="{3332E991-4CFD-4DB4-AF2E-CF6B757D5E7A}" type="presParOf" srcId="{95689650-C188-4764-8F91-7AE34962B3D5}" destId="{925E8CD2-34A8-4797-A82D-43FDB2E85BFE}" srcOrd="1" destOrd="0" presId="urn:microsoft.com/office/officeart/2005/8/layout/vList3"/>
    <dgm:cxn modelId="{14179819-FFA1-4DCE-9C0D-6BFE13BD1B4C}" type="presParOf" srcId="{D8A5650A-5358-42A1-878C-EC83EDE46E96}" destId="{8E99E99B-7F6B-4E6B-9611-5B6186525CB6}" srcOrd="5" destOrd="0" presId="urn:microsoft.com/office/officeart/2005/8/layout/vList3"/>
    <dgm:cxn modelId="{4FC54E65-7FF3-4A49-9473-84B2DDF986D3}" type="presParOf" srcId="{D8A5650A-5358-42A1-878C-EC83EDE46E96}" destId="{16A7B082-B1A5-4B83-8A87-CFDE14163B13}" srcOrd="6" destOrd="0" presId="urn:microsoft.com/office/officeart/2005/8/layout/vList3"/>
    <dgm:cxn modelId="{FE1BF04E-B06F-41ED-843F-751709E09870}" type="presParOf" srcId="{16A7B082-B1A5-4B83-8A87-CFDE14163B13}" destId="{1A381759-E92A-46DF-A70F-53A94D8FFFF9}" srcOrd="0" destOrd="0" presId="urn:microsoft.com/office/officeart/2005/8/layout/vList3"/>
    <dgm:cxn modelId="{74190D03-2C07-4D6B-80C0-42399BFBC61C}" type="presParOf" srcId="{16A7B082-B1A5-4B83-8A87-CFDE14163B13}" destId="{4AD7BA14-F075-4580-AEBC-3E3D5932B22B}" srcOrd="1" destOrd="0" presId="urn:microsoft.com/office/officeart/2005/8/layout/vList3"/>
    <dgm:cxn modelId="{557FD724-C12B-4CF4-8072-7594A21F3EAC}" type="presParOf" srcId="{D8A5650A-5358-42A1-878C-EC83EDE46E96}" destId="{2984D5D9-D322-42F4-BB49-D6DF7606CE98}" srcOrd="7" destOrd="0" presId="urn:microsoft.com/office/officeart/2005/8/layout/vList3"/>
    <dgm:cxn modelId="{0E371E80-9082-42CE-BE38-49BCF95F169E}" type="presParOf" srcId="{D8A5650A-5358-42A1-878C-EC83EDE46E96}" destId="{CD786ECA-E127-42ED-956A-F3193D5887B9}" srcOrd="8" destOrd="0" presId="urn:microsoft.com/office/officeart/2005/8/layout/vList3"/>
    <dgm:cxn modelId="{1B39B00F-7C21-4CD5-8401-4D269DDE3699}" type="presParOf" srcId="{CD786ECA-E127-42ED-956A-F3193D5887B9}" destId="{972DFFAC-D640-45D7-AAFB-F2D1F7FF73EB}" srcOrd="0" destOrd="0" presId="urn:microsoft.com/office/officeart/2005/8/layout/vList3"/>
    <dgm:cxn modelId="{DFBD574A-7A9E-4722-B8BD-536DE10D987E}" type="presParOf" srcId="{CD786ECA-E127-42ED-956A-F3193D5887B9}" destId="{B0A38FFE-A61A-48A4-81AA-B8CE3CE2BABF}" srcOrd="1" destOrd="0" presId="urn:microsoft.com/office/officeart/2005/8/layout/vList3"/>
    <dgm:cxn modelId="{AFC29CFE-A51C-449D-AFAE-FACA95C3FFC8}" type="presParOf" srcId="{D8A5650A-5358-42A1-878C-EC83EDE46E96}" destId="{9405F70D-B90F-4848-AF72-068E711936FC}" srcOrd="9" destOrd="0" presId="urn:microsoft.com/office/officeart/2005/8/layout/vList3"/>
    <dgm:cxn modelId="{FB7F6232-188E-400F-846E-C81258D59B86}" type="presParOf" srcId="{D8A5650A-5358-42A1-878C-EC83EDE46E96}" destId="{5BE3D9EC-C362-419A-B438-1793B930779D}" srcOrd="10" destOrd="0" presId="urn:microsoft.com/office/officeart/2005/8/layout/vList3"/>
    <dgm:cxn modelId="{215A44B0-3F64-43B2-975D-B185159E7B1F}" type="presParOf" srcId="{5BE3D9EC-C362-419A-B438-1793B930779D}" destId="{37ED1305-3E1D-4C34-8292-54FDCC93F302}" srcOrd="0" destOrd="0" presId="urn:microsoft.com/office/officeart/2005/8/layout/vList3"/>
    <dgm:cxn modelId="{B8AB0D25-ACCC-4949-90EB-A8406A2D042D}" type="presParOf" srcId="{5BE3D9EC-C362-419A-B438-1793B930779D}" destId="{F9FD46A1-AC50-4E86-9B1B-3B99E9C2D722}" srcOrd="1" destOrd="0" presId="urn:microsoft.com/office/officeart/2005/8/layout/vList3"/>
    <dgm:cxn modelId="{3F22D755-35B4-4677-AC21-E105496C0730}" type="presParOf" srcId="{D8A5650A-5358-42A1-878C-EC83EDE46E96}" destId="{6A458BF6-B73D-4935-8621-DF51241FC653}" srcOrd="11" destOrd="0" presId="urn:microsoft.com/office/officeart/2005/8/layout/vList3"/>
    <dgm:cxn modelId="{A1AEDFCA-67D8-4EA5-9FB0-98A602B26C07}" type="presParOf" srcId="{D8A5650A-5358-42A1-878C-EC83EDE46E96}" destId="{18C9050A-CD1D-4074-865C-EEB62FC7B9D9}" srcOrd="12" destOrd="0" presId="urn:microsoft.com/office/officeart/2005/8/layout/vList3"/>
    <dgm:cxn modelId="{21E6E2B0-363E-4587-8629-54A6F4C5351E}" type="presParOf" srcId="{18C9050A-CD1D-4074-865C-EEB62FC7B9D9}" destId="{22A2D79B-88B3-421C-9AEF-496E7D936E9E}" srcOrd="0" destOrd="0" presId="urn:microsoft.com/office/officeart/2005/8/layout/vList3"/>
    <dgm:cxn modelId="{57482BFA-F38F-4D40-95A6-CCFF0B4FBB08}" type="presParOf" srcId="{18C9050A-CD1D-4074-865C-EEB62FC7B9D9}" destId="{B7CA056B-2EE4-462F-A42D-E6B524CF7EB1}" srcOrd="1" destOrd="0" presId="urn:microsoft.com/office/officeart/2005/8/layout/vList3"/>
    <dgm:cxn modelId="{15D70772-911E-4791-9BD7-8BA48C3E18DD}" type="presParOf" srcId="{D8A5650A-5358-42A1-878C-EC83EDE46E96}" destId="{4FC144EF-609B-4CA9-B4CF-AD49C4E2F771}" srcOrd="13" destOrd="0" presId="urn:microsoft.com/office/officeart/2005/8/layout/vList3"/>
    <dgm:cxn modelId="{3D46C661-5D1C-4663-9AC6-6C77599A5DC5}" type="presParOf" srcId="{D8A5650A-5358-42A1-878C-EC83EDE46E96}" destId="{E3538E76-E710-448A-B77C-6978E2993D2D}" srcOrd="14" destOrd="0" presId="urn:microsoft.com/office/officeart/2005/8/layout/vList3"/>
    <dgm:cxn modelId="{713830A0-8CFA-4A1E-8A9E-74A1F770579D}" type="presParOf" srcId="{E3538E76-E710-448A-B77C-6978E2993D2D}" destId="{9F9BD18A-D7E2-4314-9C67-D1B10BEEAD03}" srcOrd="0" destOrd="0" presId="urn:microsoft.com/office/officeart/2005/8/layout/vList3"/>
    <dgm:cxn modelId="{AABF497B-89C8-46F8-BF25-D39D731D888D}" type="presParOf" srcId="{E3538E76-E710-448A-B77C-6978E2993D2D}" destId="{7E4E83D7-5359-4E1E-B189-457A3A3D827D}" srcOrd="1" destOrd="0" presId="urn:microsoft.com/office/officeart/2005/8/layout/vList3"/>
    <dgm:cxn modelId="{14ED79C2-E2BA-4A1C-B521-817163A8E366}" type="presParOf" srcId="{D8A5650A-5358-42A1-878C-EC83EDE46E96}" destId="{95A8EB94-D40F-407A-A58D-F9DF9155C495}" srcOrd="15" destOrd="0" presId="urn:microsoft.com/office/officeart/2005/8/layout/vList3"/>
    <dgm:cxn modelId="{2A87E0BD-CFF7-42CE-9B33-2AC2541F44E8}" type="presParOf" srcId="{D8A5650A-5358-42A1-878C-EC83EDE46E96}" destId="{747DBEF2-F613-4474-8E1D-39F92A2420A1}" srcOrd="16" destOrd="0" presId="urn:microsoft.com/office/officeart/2005/8/layout/vList3"/>
    <dgm:cxn modelId="{A21E25D1-AA27-49F0-AEDC-D7F254DE5530}" type="presParOf" srcId="{747DBEF2-F613-4474-8E1D-39F92A2420A1}" destId="{C124279C-E8A6-42E8-9DFD-32DFD1EE8858}" srcOrd="0" destOrd="0" presId="urn:microsoft.com/office/officeart/2005/8/layout/vList3"/>
    <dgm:cxn modelId="{08082846-A857-48A5-A212-1063FD1E3AE3}" type="presParOf" srcId="{747DBEF2-F613-4474-8E1D-39F92A2420A1}" destId="{BDCA185E-46E0-4027-87C4-3C81CFF8C057}" srcOrd="1" destOrd="0" presId="urn:microsoft.com/office/officeart/2005/8/layout/vList3"/>
    <dgm:cxn modelId="{49B9973D-F7AB-42C4-ABAC-8876534AA4E8}" type="presParOf" srcId="{D8A5650A-5358-42A1-878C-EC83EDE46E96}" destId="{CD7EF3AC-A5DC-4063-9E21-7C0BFC036E77}" srcOrd="17" destOrd="0" presId="urn:microsoft.com/office/officeart/2005/8/layout/vList3"/>
    <dgm:cxn modelId="{82E86611-B59C-4355-A14A-B5241701314A}" type="presParOf" srcId="{D8A5650A-5358-42A1-878C-EC83EDE46E96}" destId="{78EFEBD5-DE7D-4E0D-845B-085E26A79471}" srcOrd="18" destOrd="0" presId="urn:microsoft.com/office/officeart/2005/8/layout/vList3"/>
    <dgm:cxn modelId="{481C9F85-2E3E-47B9-BA72-C094F10A2AA0}" type="presParOf" srcId="{78EFEBD5-DE7D-4E0D-845B-085E26A79471}" destId="{F37AE00B-818D-4D50-AB2C-8788A0669352}" srcOrd="0" destOrd="0" presId="urn:microsoft.com/office/officeart/2005/8/layout/vList3"/>
    <dgm:cxn modelId="{487038CD-9799-4DB2-BDC5-43A3B3BBE76B}" type="presParOf" srcId="{78EFEBD5-DE7D-4E0D-845B-085E26A79471}" destId="{072424F9-D19B-4D48-B13D-67B85D88F2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E29503-8D30-4698-B7A6-9AE3C93637B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7209F7-6C6F-4CFB-A340-1F662F3500C1}">
      <dgm:prSet phldrT="[Текст]" custT="1"/>
      <dgm:spPr>
        <a:xfrm>
          <a:off x="1368143" y="554850"/>
          <a:ext cx="3856149" cy="656185"/>
        </a:xfrm>
        <a:solidFill>
          <a:srgbClr val="7FD13B">
            <a:lumMod val="75000"/>
            <a:alpha val="89804"/>
          </a:srgbClr>
        </a:solidFill>
        <a:ln w="1587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Стратегия социально-экономического развития города Новосибирска на период до 2030 года</a:t>
          </a:r>
          <a:endParaRPr lang="ru-RU" sz="1400" b="1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65AA3AB-0EF5-4CC5-AEB6-B69AAAC31287}" type="parTrans" cxnId="{6E38ACC3-04BE-4A92-9223-B42C85ABD816}">
      <dgm:prSet/>
      <dgm:spPr/>
      <dgm:t>
        <a:bodyPr/>
        <a:lstStyle/>
        <a:p>
          <a:endParaRPr lang="ru-RU"/>
        </a:p>
      </dgm:t>
    </dgm:pt>
    <dgm:pt modelId="{01C903F7-D134-4192-96D1-66386AA0D2BD}" type="sibTrans" cxnId="{6E38ACC3-04BE-4A92-9223-B42C85ABD816}">
      <dgm:prSet/>
      <dgm:spPr/>
      <dgm:t>
        <a:bodyPr/>
        <a:lstStyle/>
        <a:p>
          <a:endParaRPr lang="ru-RU"/>
        </a:p>
      </dgm:t>
    </dgm:pt>
    <dgm:pt modelId="{4F0C56EA-BE94-4DD7-80D4-0E10E7BF350D}">
      <dgm:prSet phldrT="[Текст]" custT="1"/>
      <dgm:spPr>
        <a:xfrm>
          <a:off x="1351927" y="1360241"/>
          <a:ext cx="3814062" cy="676983"/>
        </a:xfrm>
        <a:solidFill>
          <a:srgbClr val="7FD13B">
            <a:lumMod val="60000"/>
            <a:lumOff val="40000"/>
            <a:alpha val="90000"/>
          </a:srgbClr>
        </a:solidFill>
        <a:ln w="1587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План мероприятий по реализации стратегии </a:t>
          </a:r>
          <a:r>
            <a:rPr lang="ru-RU" sz="1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социально-экономического развития города Новосибирска на период до 2030 года</a:t>
          </a:r>
        </a:p>
      </dgm:t>
    </dgm:pt>
    <dgm:pt modelId="{34F91C68-C8E7-4CAB-AF93-434C323801C3}" type="parTrans" cxnId="{148653E5-F90F-4A7F-A7F9-301DE357C0E5}">
      <dgm:prSet/>
      <dgm:spPr/>
      <dgm:t>
        <a:bodyPr/>
        <a:lstStyle/>
        <a:p>
          <a:endParaRPr lang="ru-RU"/>
        </a:p>
      </dgm:t>
    </dgm:pt>
    <dgm:pt modelId="{D2B2E5F1-2668-422D-8275-4F412B18B2F3}" type="sibTrans" cxnId="{148653E5-F90F-4A7F-A7F9-301DE357C0E5}">
      <dgm:prSet/>
      <dgm:spPr/>
      <dgm:t>
        <a:bodyPr/>
        <a:lstStyle/>
        <a:p>
          <a:endParaRPr lang="ru-RU"/>
        </a:p>
      </dgm:t>
    </dgm:pt>
    <dgm:pt modelId="{EDAC58DB-2A02-483D-917D-FF594D7CF73F}">
      <dgm:prSet custT="1"/>
      <dgm:spPr>
        <a:xfrm>
          <a:off x="1368143" y="2211038"/>
          <a:ext cx="3814062" cy="685727"/>
        </a:xfrm>
        <a:solidFill>
          <a:srgbClr val="FF6600">
            <a:alpha val="89804"/>
          </a:srgbClr>
        </a:solidFill>
        <a:ln w="1587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Прогноз социально-экономического развития  </a:t>
          </a:r>
          <a:r>
            <a:rPr lang="ru-R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города Новосибирска на среднесрочный период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8CCE992-3786-4A38-A4F1-BC57B231A43F}" type="parTrans" cxnId="{66EAE211-FEC9-4B36-9568-D494C9575201}">
      <dgm:prSet/>
      <dgm:spPr/>
      <dgm:t>
        <a:bodyPr/>
        <a:lstStyle/>
        <a:p>
          <a:endParaRPr lang="ru-RU"/>
        </a:p>
      </dgm:t>
    </dgm:pt>
    <dgm:pt modelId="{327921F1-8049-4236-A5E2-2A412601FFDD}" type="sibTrans" cxnId="{66EAE211-FEC9-4B36-9568-D494C9575201}">
      <dgm:prSet/>
      <dgm:spPr/>
      <dgm:t>
        <a:bodyPr/>
        <a:lstStyle/>
        <a:p>
          <a:endParaRPr lang="ru-RU"/>
        </a:p>
      </dgm:t>
    </dgm:pt>
    <dgm:pt modelId="{0E6B15E3-0009-485E-AECD-A0E38D1C5A60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1344208" y="3030230"/>
          <a:ext cx="3814062" cy="716164"/>
        </a:xfrm>
        <a:solidFill>
          <a:srgbClr val="FEB80A">
            <a:lumMod val="60000"/>
            <a:lumOff val="40000"/>
            <a:alpha val="68000"/>
          </a:srgbClr>
        </a:solidFill>
        <a:ln w="9525" cap="flat" cmpd="sng" algn="ctr">
          <a:solidFill>
            <a:srgbClr val="7FD13B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Муниципальные программы</a:t>
          </a:r>
          <a:endParaRPr lang="ru-RU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1E8EC52-CC5A-4E8B-9CF1-03A5115361C2}" type="parTrans" cxnId="{30B1C4CB-619C-4433-A9A4-FBDE51BF97B1}">
      <dgm:prSet/>
      <dgm:spPr/>
      <dgm:t>
        <a:bodyPr/>
        <a:lstStyle/>
        <a:p>
          <a:endParaRPr lang="ru-RU"/>
        </a:p>
      </dgm:t>
    </dgm:pt>
    <dgm:pt modelId="{D3C88EAB-EC36-4599-8B9E-130F7928D839}" type="sibTrans" cxnId="{30B1C4CB-619C-4433-A9A4-FBDE51BF97B1}">
      <dgm:prSet/>
      <dgm:spPr/>
      <dgm:t>
        <a:bodyPr/>
        <a:lstStyle/>
        <a:p>
          <a:endParaRPr lang="ru-RU"/>
        </a:p>
      </dgm:t>
    </dgm:pt>
    <dgm:pt modelId="{807A0E8B-4A77-4F23-81CA-F8E320910AE1}" type="pres">
      <dgm:prSet presAssocID="{A7E29503-8D30-4698-B7A6-9AE3C93637B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3B9313A-9DBC-440B-B39C-6552AE4DF3ED}" type="pres">
      <dgm:prSet presAssocID="{A7E29503-8D30-4698-B7A6-9AE3C93637B7}" presName="pyramid" presStyleLbl="node1" presStyleIdx="0" presStyleCnt="1" custScaleX="99917" custScaleY="85681" custLinFactNeighborX="5649" custLinFactNeighborY="-261"/>
      <dgm:spPr>
        <a:xfrm>
          <a:off x="288048" y="266826"/>
          <a:ext cx="3864683" cy="3314050"/>
        </a:xfrm>
        <a:prstGeom prst="triangle">
          <a:avLst/>
        </a:prstGeom>
        <a:solidFill>
          <a:sysClr val="window" lastClr="FFFFFF">
            <a:lumMod val="65000"/>
          </a:sys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  <a:bevelB/>
        </a:sp3d>
      </dgm:spPr>
      <dgm:t>
        <a:bodyPr/>
        <a:lstStyle/>
        <a:p>
          <a:endParaRPr lang="ru-RU"/>
        </a:p>
      </dgm:t>
    </dgm:pt>
    <dgm:pt modelId="{7CDD8231-37BC-4FD6-9D12-3FA727C6AD69}" type="pres">
      <dgm:prSet presAssocID="{A7E29503-8D30-4698-B7A6-9AE3C93637B7}" presName="theList" presStyleCnt="0"/>
      <dgm:spPr/>
    </dgm:pt>
    <dgm:pt modelId="{7CE45D5D-764B-4AC4-BD08-FDC5F07CBD4C}" type="pres">
      <dgm:prSet presAssocID="{407209F7-6C6F-4CFB-A340-1F662F3500C1}" presName="aNode" presStyleLbl="fgAcc1" presStyleIdx="0" presStyleCnt="4" custScaleX="153379" custScaleY="91625" custLinFactY="10885" custLinFactNeighborX="1482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EB155FD-436D-4432-92A2-F97CFC7FA73C}" type="pres">
      <dgm:prSet presAssocID="{407209F7-6C6F-4CFB-A340-1F662F3500C1}" presName="aSpace" presStyleCnt="0"/>
      <dgm:spPr/>
    </dgm:pt>
    <dgm:pt modelId="{3D84A519-5146-48A8-B70F-78866E0FDC7D}" type="pres">
      <dgm:prSet presAssocID="{4F0C56EA-BE94-4DD7-80D4-0E10E7BF350D}" presName="aNode" presStyleLbl="fgAcc1" presStyleIdx="1" presStyleCnt="4" custScaleX="151705" custScaleY="94529" custLinFactY="19219" custLinFactNeighborX="0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F7F9E59-C9CE-4800-BDD7-A2E55CACF936}" type="pres">
      <dgm:prSet presAssocID="{4F0C56EA-BE94-4DD7-80D4-0E10E7BF350D}" presName="aSpace" presStyleCnt="0"/>
      <dgm:spPr/>
    </dgm:pt>
    <dgm:pt modelId="{152F0CD2-92A3-473C-BEF2-02BC4E4E6203}" type="pres">
      <dgm:prSet presAssocID="{EDAC58DB-2A02-483D-917D-FF594D7CF73F}" presName="aNode" presStyleLbl="fgAcc1" presStyleIdx="2" presStyleCnt="4" custScaleX="151705" custScaleY="95750" custLinFactY="30989" custLinFactNeighborX="645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EE8EDDF-4F21-4645-859D-9E59C107F1CF}" type="pres">
      <dgm:prSet presAssocID="{EDAC58DB-2A02-483D-917D-FF594D7CF73F}" presName="aSpace" presStyleCnt="0"/>
      <dgm:spPr/>
    </dgm:pt>
    <dgm:pt modelId="{135E993C-94A7-4194-9526-5D579405E0E5}" type="pres">
      <dgm:prSet presAssocID="{0E6B15E3-0009-485E-AECD-A0E38D1C5A60}" presName="aNode" presStyleLbl="fgAcc1" presStyleIdx="3" presStyleCnt="4" custScaleX="151705" custScaleY="133931" custLinFactY="37125" custLinFactNeighborX="-307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B16C597-EDCD-4F73-9229-1355C3110575}" type="pres">
      <dgm:prSet presAssocID="{0E6B15E3-0009-485E-AECD-A0E38D1C5A60}" presName="aSpace" presStyleCnt="0"/>
      <dgm:spPr/>
    </dgm:pt>
  </dgm:ptLst>
  <dgm:cxnLst>
    <dgm:cxn modelId="{6E38ACC3-04BE-4A92-9223-B42C85ABD816}" srcId="{A7E29503-8D30-4698-B7A6-9AE3C93637B7}" destId="{407209F7-6C6F-4CFB-A340-1F662F3500C1}" srcOrd="0" destOrd="0" parTransId="{865AA3AB-0EF5-4CC5-AEB6-B69AAAC31287}" sibTransId="{01C903F7-D134-4192-96D1-66386AA0D2BD}"/>
    <dgm:cxn modelId="{E0043CB8-AF7A-4688-98A2-7738D4436730}" type="presOf" srcId="{4F0C56EA-BE94-4DD7-80D4-0E10E7BF350D}" destId="{3D84A519-5146-48A8-B70F-78866E0FDC7D}" srcOrd="0" destOrd="0" presId="urn:microsoft.com/office/officeart/2005/8/layout/pyramid2"/>
    <dgm:cxn modelId="{2B945C79-6CB7-432B-BAD4-9411055EBBF2}" type="presOf" srcId="{0E6B15E3-0009-485E-AECD-A0E38D1C5A60}" destId="{135E993C-94A7-4194-9526-5D579405E0E5}" srcOrd="0" destOrd="0" presId="urn:microsoft.com/office/officeart/2005/8/layout/pyramid2"/>
    <dgm:cxn modelId="{0CE78498-DF78-49B8-ABBB-65C6B04E83D9}" type="presOf" srcId="{EDAC58DB-2A02-483D-917D-FF594D7CF73F}" destId="{152F0CD2-92A3-473C-BEF2-02BC4E4E6203}" srcOrd="0" destOrd="0" presId="urn:microsoft.com/office/officeart/2005/8/layout/pyramid2"/>
    <dgm:cxn modelId="{66EAE211-FEC9-4B36-9568-D494C9575201}" srcId="{A7E29503-8D30-4698-B7A6-9AE3C93637B7}" destId="{EDAC58DB-2A02-483D-917D-FF594D7CF73F}" srcOrd="2" destOrd="0" parTransId="{A8CCE992-3786-4A38-A4F1-BC57B231A43F}" sibTransId="{327921F1-8049-4236-A5E2-2A412601FFDD}"/>
    <dgm:cxn modelId="{EFBCF478-5A08-4870-8FF7-FA4F434E4CD6}" type="presOf" srcId="{A7E29503-8D30-4698-B7A6-9AE3C93637B7}" destId="{807A0E8B-4A77-4F23-81CA-F8E320910AE1}" srcOrd="0" destOrd="0" presId="urn:microsoft.com/office/officeart/2005/8/layout/pyramid2"/>
    <dgm:cxn modelId="{30B1C4CB-619C-4433-A9A4-FBDE51BF97B1}" srcId="{A7E29503-8D30-4698-B7A6-9AE3C93637B7}" destId="{0E6B15E3-0009-485E-AECD-A0E38D1C5A60}" srcOrd="3" destOrd="0" parTransId="{31E8EC52-CC5A-4E8B-9CF1-03A5115361C2}" sibTransId="{D3C88EAB-EC36-4599-8B9E-130F7928D839}"/>
    <dgm:cxn modelId="{A514B5BD-1DBA-465C-A85B-42B13E0FFBB8}" type="presOf" srcId="{407209F7-6C6F-4CFB-A340-1F662F3500C1}" destId="{7CE45D5D-764B-4AC4-BD08-FDC5F07CBD4C}" srcOrd="0" destOrd="0" presId="urn:microsoft.com/office/officeart/2005/8/layout/pyramid2"/>
    <dgm:cxn modelId="{148653E5-F90F-4A7F-A7F9-301DE357C0E5}" srcId="{A7E29503-8D30-4698-B7A6-9AE3C93637B7}" destId="{4F0C56EA-BE94-4DD7-80D4-0E10E7BF350D}" srcOrd="1" destOrd="0" parTransId="{34F91C68-C8E7-4CAB-AF93-434C323801C3}" sibTransId="{D2B2E5F1-2668-422D-8275-4F412B18B2F3}"/>
    <dgm:cxn modelId="{F8021340-EFEF-4A3A-8202-56084A2D8746}" type="presParOf" srcId="{807A0E8B-4A77-4F23-81CA-F8E320910AE1}" destId="{D3B9313A-9DBC-440B-B39C-6552AE4DF3ED}" srcOrd="0" destOrd="0" presId="urn:microsoft.com/office/officeart/2005/8/layout/pyramid2"/>
    <dgm:cxn modelId="{CBB42C49-377D-4BC8-8548-D76D792C0BD6}" type="presParOf" srcId="{807A0E8B-4A77-4F23-81CA-F8E320910AE1}" destId="{7CDD8231-37BC-4FD6-9D12-3FA727C6AD69}" srcOrd="1" destOrd="0" presId="urn:microsoft.com/office/officeart/2005/8/layout/pyramid2"/>
    <dgm:cxn modelId="{49A0983B-72C6-4C37-AEE7-1CEA1132AC32}" type="presParOf" srcId="{7CDD8231-37BC-4FD6-9D12-3FA727C6AD69}" destId="{7CE45D5D-764B-4AC4-BD08-FDC5F07CBD4C}" srcOrd="0" destOrd="0" presId="urn:microsoft.com/office/officeart/2005/8/layout/pyramid2"/>
    <dgm:cxn modelId="{B7584E9D-A42B-4C5D-9BBA-94400419F8F3}" type="presParOf" srcId="{7CDD8231-37BC-4FD6-9D12-3FA727C6AD69}" destId="{0EB155FD-436D-4432-92A2-F97CFC7FA73C}" srcOrd="1" destOrd="0" presId="urn:microsoft.com/office/officeart/2005/8/layout/pyramid2"/>
    <dgm:cxn modelId="{B4CE6551-3896-4182-91D9-0EF00CE460A1}" type="presParOf" srcId="{7CDD8231-37BC-4FD6-9D12-3FA727C6AD69}" destId="{3D84A519-5146-48A8-B70F-78866E0FDC7D}" srcOrd="2" destOrd="0" presId="urn:microsoft.com/office/officeart/2005/8/layout/pyramid2"/>
    <dgm:cxn modelId="{32025611-D918-4A7E-BE5B-C93C33F9BCAE}" type="presParOf" srcId="{7CDD8231-37BC-4FD6-9D12-3FA727C6AD69}" destId="{5F7F9E59-C9CE-4800-BDD7-A2E55CACF936}" srcOrd="3" destOrd="0" presId="urn:microsoft.com/office/officeart/2005/8/layout/pyramid2"/>
    <dgm:cxn modelId="{3744B5C4-B9AC-4360-8080-4C513AABC6CC}" type="presParOf" srcId="{7CDD8231-37BC-4FD6-9D12-3FA727C6AD69}" destId="{152F0CD2-92A3-473C-BEF2-02BC4E4E6203}" srcOrd="4" destOrd="0" presId="urn:microsoft.com/office/officeart/2005/8/layout/pyramid2"/>
    <dgm:cxn modelId="{97D96172-C888-4C49-9ED6-C286DFE7B36E}" type="presParOf" srcId="{7CDD8231-37BC-4FD6-9D12-3FA727C6AD69}" destId="{AEE8EDDF-4F21-4645-859D-9E59C107F1CF}" srcOrd="5" destOrd="0" presId="urn:microsoft.com/office/officeart/2005/8/layout/pyramid2"/>
    <dgm:cxn modelId="{34E35CDD-44B3-4131-8115-0FF932B62F16}" type="presParOf" srcId="{7CDD8231-37BC-4FD6-9D12-3FA727C6AD69}" destId="{135E993C-94A7-4194-9526-5D579405E0E5}" srcOrd="6" destOrd="0" presId="urn:microsoft.com/office/officeart/2005/8/layout/pyramid2"/>
    <dgm:cxn modelId="{C47520F9-9D91-4461-A2A2-703B53D2D6D5}" type="presParOf" srcId="{7CDD8231-37BC-4FD6-9D12-3FA727C6AD69}" destId="{2B16C597-EDCD-4F73-9229-1355C311057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FEB1F3-220E-4B23-9000-B0F6DD28080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B03600-C1A2-477F-BBE3-DD83D6E4787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chemeClr val="tx1"/>
              </a:solidFill>
            </a:rPr>
            <a:t>МУ</a:t>
          </a:r>
          <a:endParaRPr lang="ru-RU" sz="4400" dirty="0">
            <a:solidFill>
              <a:schemeClr val="tx1"/>
            </a:solidFill>
          </a:endParaRPr>
        </a:p>
      </dgm:t>
    </dgm:pt>
    <dgm:pt modelId="{350CF8AD-F04D-48C7-A1F2-6FFD71BE7E19}" type="parTrans" cxnId="{1077326E-C5DE-4FF8-9C5B-BE73B357ECE7}">
      <dgm:prSet/>
      <dgm:spPr/>
      <dgm:t>
        <a:bodyPr/>
        <a:lstStyle/>
        <a:p>
          <a:endParaRPr lang="ru-RU"/>
        </a:p>
      </dgm:t>
    </dgm:pt>
    <dgm:pt modelId="{84779739-7673-4453-8E22-3453A12696AE}" type="sibTrans" cxnId="{1077326E-C5DE-4FF8-9C5B-BE73B357ECE7}">
      <dgm:prSet/>
      <dgm:spPr/>
      <dgm:t>
        <a:bodyPr/>
        <a:lstStyle/>
        <a:p>
          <a:endParaRPr lang="ru-RU"/>
        </a:p>
      </dgm:t>
    </dgm:pt>
    <dgm:pt modelId="{A7C62EFB-89C2-4668-AF63-D17E436CE31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>
              <a:latin typeface="Trebuchet MS" panose="020B0603020202020204" pitchFamily="34" charset="0"/>
            </a:rPr>
            <a:t>Усиление ответственности за нарушение трудовых прав работников </a:t>
          </a:r>
          <a:endParaRPr lang="ru-RU" sz="1300" dirty="0">
            <a:latin typeface="Trebuchet MS" panose="020B0603020202020204" pitchFamily="34" charset="0"/>
          </a:endParaRPr>
        </a:p>
      </dgm:t>
    </dgm:pt>
    <dgm:pt modelId="{B5D00DE9-69C0-4783-BE47-2603A00FE0D1}" type="parTrans" cxnId="{9616A670-80F2-4597-AE68-9BDDACD33BF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C3CE26C-A52A-41F7-8A6A-99EE40A7683F}" type="sibTrans" cxnId="{9616A670-80F2-4597-AE68-9BDDACD33BF2}">
      <dgm:prSet/>
      <dgm:spPr/>
      <dgm:t>
        <a:bodyPr/>
        <a:lstStyle/>
        <a:p>
          <a:endParaRPr lang="ru-RU"/>
        </a:p>
      </dgm:t>
    </dgm:pt>
    <dgm:pt modelId="{7880F122-1D20-46B8-A703-37713EC368F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>
              <a:latin typeface="Trebuchet MS" panose="020B0603020202020204" pitchFamily="34" charset="0"/>
            </a:rPr>
            <a:t>Методологическая помощь по организации удаленной работы в период пандемии </a:t>
          </a:r>
          <a:endParaRPr lang="ru-RU" sz="1300" dirty="0">
            <a:latin typeface="Trebuchet MS" panose="020B0603020202020204" pitchFamily="34" charset="0"/>
          </a:endParaRPr>
        </a:p>
      </dgm:t>
    </dgm:pt>
    <dgm:pt modelId="{BDACC33A-32D0-41D4-8060-27718ADD54A0}" type="parTrans" cxnId="{D9E65975-1208-47BD-B255-E7C10052C4D0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4270607-586B-4DD6-9610-CDAE4691F836}" type="sibTrans" cxnId="{D9E65975-1208-47BD-B255-E7C10052C4D0}">
      <dgm:prSet/>
      <dgm:spPr/>
      <dgm:t>
        <a:bodyPr/>
        <a:lstStyle/>
        <a:p>
          <a:endParaRPr lang="ru-RU"/>
        </a:p>
      </dgm:t>
    </dgm:pt>
    <dgm:pt modelId="{03A557DE-6272-4B5B-96B8-5DE973F909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4400" dirty="0" smtClean="0">
              <a:solidFill>
                <a:schemeClr val="tx1"/>
              </a:solidFill>
            </a:rPr>
            <a:t>МУП</a:t>
          </a:r>
          <a:endParaRPr lang="ru-RU" sz="4400" dirty="0">
            <a:solidFill>
              <a:schemeClr val="tx1"/>
            </a:solidFill>
          </a:endParaRPr>
        </a:p>
      </dgm:t>
    </dgm:pt>
    <dgm:pt modelId="{16BC3C39-DFCE-4AB1-95F8-764C0B70AD47}" type="parTrans" cxnId="{62FF00C6-A0A0-4DC0-9542-DF627B5AB6A4}">
      <dgm:prSet/>
      <dgm:spPr/>
      <dgm:t>
        <a:bodyPr/>
        <a:lstStyle/>
        <a:p>
          <a:endParaRPr lang="ru-RU"/>
        </a:p>
      </dgm:t>
    </dgm:pt>
    <dgm:pt modelId="{B1325D75-18E7-469F-A474-CFE443F837E5}" type="sibTrans" cxnId="{62FF00C6-A0A0-4DC0-9542-DF627B5AB6A4}">
      <dgm:prSet/>
      <dgm:spPr/>
      <dgm:t>
        <a:bodyPr/>
        <a:lstStyle/>
        <a:p>
          <a:endParaRPr lang="ru-RU"/>
        </a:p>
      </dgm:t>
    </dgm:pt>
    <dgm:pt modelId="{AF5AD223-E440-4FCB-BF79-FD6633E903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>
              <a:latin typeface="Trebuchet MS" panose="020B0603020202020204" pitchFamily="34" charset="0"/>
            </a:rPr>
            <a:t>Обеспечение гарантий по оплате труда руководителей в сложных экономических условиях пандемии</a:t>
          </a:r>
          <a:endParaRPr lang="ru-RU" sz="1300" dirty="0">
            <a:latin typeface="Trebuchet MS" panose="020B0603020202020204" pitchFamily="34" charset="0"/>
          </a:endParaRPr>
        </a:p>
      </dgm:t>
    </dgm:pt>
    <dgm:pt modelId="{A86BCBC0-F9FA-49F4-A2AF-96C473BB5621}" type="parTrans" cxnId="{79E445F0-B413-4F36-9170-1AC750F248B7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56C46D6-FDB1-4F4C-B377-632849D9C58D}" type="sibTrans" cxnId="{79E445F0-B413-4F36-9170-1AC750F248B7}">
      <dgm:prSet/>
      <dgm:spPr/>
      <dgm:t>
        <a:bodyPr/>
        <a:lstStyle/>
        <a:p>
          <a:endParaRPr lang="ru-RU"/>
        </a:p>
      </dgm:t>
    </dgm:pt>
    <dgm:pt modelId="{6B4DE453-C010-4A36-B5D7-53CEAB5547B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>
              <a:latin typeface="Trebuchet MS" panose="020B0603020202020204" pitchFamily="34" charset="0"/>
            </a:rPr>
            <a:t>Разработка метод. рекомендаций по формированию системы оплаты труда работников</a:t>
          </a:r>
          <a:endParaRPr lang="ru-RU" sz="1300" dirty="0">
            <a:latin typeface="Trebuchet MS" panose="020B0603020202020204" pitchFamily="34" charset="0"/>
          </a:endParaRPr>
        </a:p>
      </dgm:t>
    </dgm:pt>
    <dgm:pt modelId="{463EAA40-0632-401A-B177-C3F6B30A15CC}" type="parTrans" cxnId="{31391A3F-B2AB-43BE-99AE-8FC5B77ECB8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06A4072-135A-4AEF-9FBA-B4BD676E7761}" type="sibTrans" cxnId="{31391A3F-B2AB-43BE-99AE-8FC5B77ECB86}">
      <dgm:prSet/>
      <dgm:spPr/>
      <dgm:t>
        <a:bodyPr/>
        <a:lstStyle/>
        <a:p>
          <a:endParaRPr lang="ru-RU"/>
        </a:p>
      </dgm:t>
    </dgm:pt>
    <dgm:pt modelId="{913A9E10-88E7-4194-AE4D-F098A6C15D8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>
              <a:latin typeface="Trebuchet MS" panose="020B0603020202020204" pitchFamily="34" charset="0"/>
            </a:rPr>
            <a:t>Мониторинг заработной платы руководителей, исполнения целевых показателей по «майским» указам</a:t>
          </a:r>
          <a:endParaRPr lang="ru-RU" sz="1300" dirty="0">
            <a:latin typeface="Trebuchet MS" panose="020B0603020202020204" pitchFamily="34" charset="0"/>
          </a:endParaRPr>
        </a:p>
      </dgm:t>
    </dgm:pt>
    <dgm:pt modelId="{ED099653-FBC7-4985-A0DE-3B729B0DA44E}" type="parTrans" cxnId="{3B3B97C7-0141-4D16-9C5A-8B0903A847F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b="1"/>
        </a:p>
      </dgm:t>
    </dgm:pt>
    <dgm:pt modelId="{AB307E07-D072-428D-B881-303575895C52}" type="sibTrans" cxnId="{3B3B97C7-0141-4D16-9C5A-8B0903A847FA}">
      <dgm:prSet/>
      <dgm:spPr/>
      <dgm:t>
        <a:bodyPr/>
        <a:lstStyle/>
        <a:p>
          <a:endParaRPr lang="ru-RU"/>
        </a:p>
      </dgm:t>
    </dgm:pt>
    <dgm:pt modelId="{E99FBE44-F435-471D-9A99-80661EFB1BD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>
              <a:latin typeface="Trebuchet MS" panose="020B0603020202020204" pitchFamily="34" charset="0"/>
            </a:rPr>
            <a:t>Экспертиза соответствия трудовому законодательству проектов трудовых договоров</a:t>
          </a:r>
          <a:endParaRPr lang="ru-RU" sz="1300" dirty="0">
            <a:latin typeface="Trebuchet MS" panose="020B0603020202020204" pitchFamily="34" charset="0"/>
          </a:endParaRPr>
        </a:p>
      </dgm:t>
    </dgm:pt>
    <dgm:pt modelId="{4ADEEAEF-55F1-419D-8685-318043F8DEFD}" type="sibTrans" cxnId="{C46A46DC-906C-4698-B3A1-57A332AD13DF}">
      <dgm:prSet/>
      <dgm:spPr/>
      <dgm:t>
        <a:bodyPr/>
        <a:lstStyle/>
        <a:p>
          <a:endParaRPr lang="ru-RU"/>
        </a:p>
      </dgm:t>
    </dgm:pt>
    <dgm:pt modelId="{F7B66E51-DAEF-4063-8E96-0335782B9E76}" type="parTrans" cxnId="{C46A46DC-906C-4698-B3A1-57A332AD13DF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3AE00D6-34AA-4251-88A1-FF3635F52EC9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>
              <a:latin typeface="Trebuchet MS" panose="020B0603020202020204" pitchFamily="34" charset="0"/>
            </a:rPr>
            <a:t>Система премирования по результатам деятельности</a:t>
          </a:r>
          <a:endParaRPr lang="ru-RU" sz="1300" dirty="0">
            <a:latin typeface="Trebuchet MS" panose="020B0603020202020204" pitchFamily="34" charset="0"/>
          </a:endParaRPr>
        </a:p>
      </dgm:t>
    </dgm:pt>
    <dgm:pt modelId="{4634EFF8-959A-43F5-A39C-1F20DE8DB59F}" type="parTrans" cxnId="{0CCE6630-6DCD-4B15-9420-5D3B740D5049}">
      <dgm:prSet/>
      <dgm:spPr/>
      <dgm:t>
        <a:bodyPr/>
        <a:lstStyle/>
        <a:p>
          <a:endParaRPr lang="ru-RU"/>
        </a:p>
      </dgm:t>
    </dgm:pt>
    <dgm:pt modelId="{65582280-7CDE-4714-ADDC-BE9DDBBBA976}" type="sibTrans" cxnId="{0CCE6630-6DCD-4B15-9420-5D3B740D5049}">
      <dgm:prSet/>
      <dgm:spPr/>
      <dgm:t>
        <a:bodyPr/>
        <a:lstStyle/>
        <a:p>
          <a:endParaRPr lang="ru-RU"/>
        </a:p>
      </dgm:t>
    </dgm:pt>
    <dgm:pt modelId="{36CC7B19-67EC-46B0-9729-EF414666B19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>
              <a:latin typeface="Trebuchet MS" panose="020B0603020202020204" pitchFamily="34" charset="0"/>
            </a:rPr>
            <a:t>Мониторинг задолженности по налогам и сборам (совместно с УФНС)</a:t>
          </a:r>
          <a:endParaRPr lang="ru-RU" sz="1300" dirty="0">
            <a:latin typeface="Trebuchet MS" panose="020B0603020202020204" pitchFamily="34" charset="0"/>
          </a:endParaRPr>
        </a:p>
      </dgm:t>
    </dgm:pt>
    <dgm:pt modelId="{CB029DCA-8A2D-45A9-A823-1EDFB0772222}" type="parTrans" cxnId="{7628B3BF-2D2A-43BD-8C6C-9EDD8A076ADC}">
      <dgm:prSet/>
      <dgm:spPr/>
      <dgm:t>
        <a:bodyPr/>
        <a:lstStyle/>
        <a:p>
          <a:endParaRPr lang="ru-RU"/>
        </a:p>
      </dgm:t>
    </dgm:pt>
    <dgm:pt modelId="{627540EB-B23A-4896-A0B9-7BD2432559F1}" type="sibTrans" cxnId="{7628B3BF-2D2A-43BD-8C6C-9EDD8A076ADC}">
      <dgm:prSet/>
      <dgm:spPr/>
      <dgm:t>
        <a:bodyPr/>
        <a:lstStyle/>
        <a:p>
          <a:endParaRPr lang="ru-RU"/>
        </a:p>
      </dgm:t>
    </dgm:pt>
    <dgm:pt modelId="{22B812F9-4A1B-4B90-A97D-968EC2FE6951}" type="pres">
      <dgm:prSet presAssocID="{81FEB1F3-220E-4B23-9000-B0F6DD2808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35EE8AA-D368-4938-830C-5141FE2F1811}" type="pres">
      <dgm:prSet presAssocID="{34B03600-C1A2-477F-BBE3-DD83D6E4787A}" presName="root" presStyleCnt="0"/>
      <dgm:spPr/>
    </dgm:pt>
    <dgm:pt modelId="{4F08338C-B483-48C4-811A-865B365F0682}" type="pres">
      <dgm:prSet presAssocID="{34B03600-C1A2-477F-BBE3-DD83D6E4787A}" presName="rootComposite" presStyleCnt="0"/>
      <dgm:spPr/>
    </dgm:pt>
    <dgm:pt modelId="{7F1740C4-939D-4213-A7F0-579B9FBFF17F}" type="pres">
      <dgm:prSet presAssocID="{34B03600-C1A2-477F-BBE3-DD83D6E4787A}" presName="rootText" presStyleLbl="node1" presStyleIdx="0" presStyleCnt="2" custScaleX="146419" custScaleY="109183" custLinFactNeighborX="-18150" custLinFactNeighborY="-388"/>
      <dgm:spPr/>
      <dgm:t>
        <a:bodyPr/>
        <a:lstStyle/>
        <a:p>
          <a:endParaRPr lang="ru-RU"/>
        </a:p>
      </dgm:t>
    </dgm:pt>
    <dgm:pt modelId="{2F547816-5D43-491E-9C4D-30155C058440}" type="pres">
      <dgm:prSet presAssocID="{34B03600-C1A2-477F-BBE3-DD83D6E4787A}" presName="rootConnector" presStyleLbl="node1" presStyleIdx="0" presStyleCnt="2"/>
      <dgm:spPr/>
      <dgm:t>
        <a:bodyPr/>
        <a:lstStyle/>
        <a:p>
          <a:endParaRPr lang="ru-RU"/>
        </a:p>
      </dgm:t>
    </dgm:pt>
    <dgm:pt modelId="{AE1D895B-D332-4FEE-94F9-83012BE0BD68}" type="pres">
      <dgm:prSet presAssocID="{34B03600-C1A2-477F-BBE3-DD83D6E4787A}" presName="childShape" presStyleCnt="0"/>
      <dgm:spPr/>
    </dgm:pt>
    <dgm:pt modelId="{B8904201-F5F1-44D1-8563-637DE601F752}" type="pres">
      <dgm:prSet presAssocID="{B5D00DE9-69C0-4783-BE47-2603A00FE0D1}" presName="Name13" presStyleLbl="parChTrans1D2" presStyleIdx="0" presStyleCnt="8"/>
      <dgm:spPr/>
      <dgm:t>
        <a:bodyPr/>
        <a:lstStyle/>
        <a:p>
          <a:endParaRPr lang="ru-RU"/>
        </a:p>
      </dgm:t>
    </dgm:pt>
    <dgm:pt modelId="{373A9E1E-3ED7-428B-9E0B-7A74986467F1}" type="pres">
      <dgm:prSet presAssocID="{A7C62EFB-89C2-4668-AF63-D17E436CE312}" presName="childText" presStyleLbl="bgAcc1" presStyleIdx="0" presStyleCnt="8" custScaleX="384162" custScaleY="110641" custLinFactNeighborX="-2152" custLinFactNeighborY="7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CC8CF-7489-4510-8262-82E12C2B7F4C}" type="pres">
      <dgm:prSet presAssocID="{BDACC33A-32D0-41D4-8060-27718ADD54A0}" presName="Name13" presStyleLbl="parChTrans1D2" presStyleIdx="1" presStyleCnt="8"/>
      <dgm:spPr/>
      <dgm:t>
        <a:bodyPr/>
        <a:lstStyle/>
        <a:p>
          <a:endParaRPr lang="ru-RU"/>
        </a:p>
      </dgm:t>
    </dgm:pt>
    <dgm:pt modelId="{14104B10-6666-47E0-B79B-CA73D5307EC0}" type="pres">
      <dgm:prSet presAssocID="{7880F122-1D20-46B8-A703-37713EC368F5}" presName="childText" presStyleLbl="bgAcc1" presStyleIdx="1" presStyleCnt="8" custScaleX="384162" custScaleY="119023" custLinFactNeighborX="-822" custLinFactNeighborY="1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D075D-B4E9-47A8-AE8D-51E603C4EAEE}" type="pres">
      <dgm:prSet presAssocID="{ED099653-FBC7-4985-A0DE-3B729B0DA44E}" presName="Name13" presStyleLbl="parChTrans1D2" presStyleIdx="2" presStyleCnt="8"/>
      <dgm:spPr/>
      <dgm:t>
        <a:bodyPr/>
        <a:lstStyle/>
        <a:p>
          <a:endParaRPr lang="ru-RU"/>
        </a:p>
      </dgm:t>
    </dgm:pt>
    <dgm:pt modelId="{F7358E16-0BA5-44B1-B22A-08F9D0E1419B}" type="pres">
      <dgm:prSet presAssocID="{913A9E10-88E7-4194-AE4D-F098A6C15D8E}" presName="childText" presStyleLbl="bgAcc1" presStyleIdx="2" presStyleCnt="8" custScaleX="384162" custScaleY="115122" custLinFactNeighborX="-822" custLinFactNeighborY="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8AAB3-BE16-4E8B-836D-E6543B156D10}" type="pres">
      <dgm:prSet presAssocID="{463EAA40-0632-401A-B177-C3F6B30A15CC}" presName="Name13" presStyleLbl="parChTrans1D2" presStyleIdx="3" presStyleCnt="8"/>
      <dgm:spPr/>
      <dgm:t>
        <a:bodyPr/>
        <a:lstStyle/>
        <a:p>
          <a:endParaRPr lang="ru-RU"/>
        </a:p>
      </dgm:t>
    </dgm:pt>
    <dgm:pt modelId="{DC802B27-A57B-4687-8485-3C8FD413EABF}" type="pres">
      <dgm:prSet presAssocID="{6B4DE453-C010-4A36-B5D7-53CEAB5547BC}" presName="childText" presStyleLbl="bgAcc1" presStyleIdx="3" presStyleCnt="8" custScaleX="383683" custScaleY="117064" custLinFactNeighborX="-823" custLinFactNeighborY="-7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EAB5B-9A0B-4502-9CA0-CC0CB9E57271}" type="pres">
      <dgm:prSet presAssocID="{03A557DE-6272-4B5B-96B8-5DE973F90974}" presName="root" presStyleCnt="0"/>
      <dgm:spPr/>
    </dgm:pt>
    <dgm:pt modelId="{3A6F28C4-B863-433C-8CF4-9484C73CD159}" type="pres">
      <dgm:prSet presAssocID="{03A557DE-6272-4B5B-96B8-5DE973F90974}" presName="rootComposite" presStyleCnt="0"/>
      <dgm:spPr/>
    </dgm:pt>
    <dgm:pt modelId="{C42C6571-B80E-42D9-8596-007F29BBE45A}" type="pres">
      <dgm:prSet presAssocID="{03A557DE-6272-4B5B-96B8-5DE973F90974}" presName="rootText" presStyleLbl="node1" presStyleIdx="1" presStyleCnt="2" custScaleX="161392" custScaleY="112536" custLinFactNeighborX="13719" custLinFactNeighborY="-388"/>
      <dgm:spPr/>
      <dgm:t>
        <a:bodyPr/>
        <a:lstStyle/>
        <a:p>
          <a:endParaRPr lang="ru-RU"/>
        </a:p>
      </dgm:t>
    </dgm:pt>
    <dgm:pt modelId="{C494A77D-E202-4696-820F-85782C76127F}" type="pres">
      <dgm:prSet presAssocID="{03A557DE-6272-4B5B-96B8-5DE973F90974}" presName="rootConnector" presStyleLbl="node1" presStyleIdx="1" presStyleCnt="2"/>
      <dgm:spPr/>
      <dgm:t>
        <a:bodyPr/>
        <a:lstStyle/>
        <a:p>
          <a:endParaRPr lang="ru-RU"/>
        </a:p>
      </dgm:t>
    </dgm:pt>
    <dgm:pt modelId="{4F68A7D2-5DE3-4FA1-A62B-669535B27793}" type="pres">
      <dgm:prSet presAssocID="{03A557DE-6272-4B5B-96B8-5DE973F90974}" presName="childShape" presStyleCnt="0"/>
      <dgm:spPr/>
    </dgm:pt>
    <dgm:pt modelId="{7FBBF90F-FDA3-40FE-8D9E-9BF9358ED574}" type="pres">
      <dgm:prSet presAssocID="{A86BCBC0-F9FA-49F4-A2AF-96C473BB5621}" presName="Name13" presStyleLbl="parChTrans1D2" presStyleIdx="4" presStyleCnt="8"/>
      <dgm:spPr/>
      <dgm:t>
        <a:bodyPr/>
        <a:lstStyle/>
        <a:p>
          <a:endParaRPr lang="ru-RU"/>
        </a:p>
      </dgm:t>
    </dgm:pt>
    <dgm:pt modelId="{5301A6C5-D651-42D4-B292-8E1525C7894E}" type="pres">
      <dgm:prSet presAssocID="{AF5AD223-E440-4FCB-BF79-FD6633E903E0}" presName="childText" presStyleLbl="bgAcc1" presStyleIdx="4" presStyleCnt="8" custAng="10800000" custFlipVert="1" custScaleX="381786" custScaleY="131278" custLinFactNeighborX="14744" custLinFactNeighborY="-2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22911-65E5-4AE3-B870-040A1FF14A77}" type="pres">
      <dgm:prSet presAssocID="{F7B66E51-DAEF-4063-8E96-0335782B9E76}" presName="Name13" presStyleLbl="parChTrans1D2" presStyleIdx="5" presStyleCnt="8"/>
      <dgm:spPr/>
      <dgm:t>
        <a:bodyPr/>
        <a:lstStyle/>
        <a:p>
          <a:endParaRPr lang="ru-RU"/>
        </a:p>
      </dgm:t>
    </dgm:pt>
    <dgm:pt modelId="{98E867DB-F07E-49CC-A93B-DC001F57DE2B}" type="pres">
      <dgm:prSet presAssocID="{E99FBE44-F435-471D-9A99-80661EFB1BDB}" presName="childText" presStyleLbl="bgAcc1" presStyleIdx="5" presStyleCnt="8" custScaleX="381786" custScaleY="110092" custLinFactNeighborX="-2705" custLinFactNeighborY="-10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66B30-600C-4F4D-91FB-3C9591F3AD5E}" type="pres">
      <dgm:prSet presAssocID="{CB029DCA-8A2D-45A9-A823-1EDFB0772222}" presName="Name13" presStyleLbl="parChTrans1D2" presStyleIdx="6" presStyleCnt="8"/>
      <dgm:spPr/>
    </dgm:pt>
    <dgm:pt modelId="{8730E04D-5388-4754-9ACB-3078917F93E3}" type="pres">
      <dgm:prSet presAssocID="{36CC7B19-67EC-46B0-9729-EF414666B197}" presName="childText" presStyleLbl="bgAcc1" presStyleIdx="6" presStyleCnt="8" custScaleX="381786" custScaleY="110092" custLinFactNeighborX="3907" custLinFactNeighborY="-16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38472-3BDA-4F87-A07E-D7D5627CC6FD}" type="pres">
      <dgm:prSet presAssocID="{4634EFF8-959A-43F5-A39C-1F20DE8DB59F}" presName="Name13" presStyleLbl="parChTrans1D2" presStyleIdx="7" presStyleCnt="8"/>
      <dgm:spPr/>
      <dgm:t>
        <a:bodyPr/>
        <a:lstStyle/>
        <a:p>
          <a:endParaRPr lang="ru-RU"/>
        </a:p>
      </dgm:t>
    </dgm:pt>
    <dgm:pt modelId="{A09082B1-1514-4CD9-8FCB-50E06D42D1B1}" type="pres">
      <dgm:prSet presAssocID="{C3AE00D6-34AA-4251-88A1-FF3635F52EC9}" presName="childText" presStyleLbl="bgAcc1" presStyleIdx="7" presStyleCnt="8" custScaleX="376867" custScaleY="115906" custLinFactNeighborX="3408" custLinFactNeighborY="-12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4D7A4A-B54E-4DD2-8DD1-FC02CB9D1DA2}" type="presOf" srcId="{81FEB1F3-220E-4B23-9000-B0F6DD28080D}" destId="{22B812F9-4A1B-4B90-A97D-968EC2FE6951}" srcOrd="0" destOrd="0" presId="urn:microsoft.com/office/officeart/2005/8/layout/hierarchy3"/>
    <dgm:cxn modelId="{3D1BCEA5-50AA-4DAF-912F-8084E674B5B4}" type="presOf" srcId="{ED099653-FBC7-4985-A0DE-3B729B0DA44E}" destId="{C05D075D-B4E9-47A8-AE8D-51E603C4EAEE}" srcOrd="0" destOrd="0" presId="urn:microsoft.com/office/officeart/2005/8/layout/hierarchy3"/>
    <dgm:cxn modelId="{7CEAF379-948D-4245-9C35-16A2B6DEB106}" type="presOf" srcId="{36CC7B19-67EC-46B0-9729-EF414666B197}" destId="{8730E04D-5388-4754-9ACB-3078917F93E3}" srcOrd="0" destOrd="0" presId="urn:microsoft.com/office/officeart/2005/8/layout/hierarchy3"/>
    <dgm:cxn modelId="{31391A3F-B2AB-43BE-99AE-8FC5B77ECB86}" srcId="{34B03600-C1A2-477F-BBE3-DD83D6E4787A}" destId="{6B4DE453-C010-4A36-B5D7-53CEAB5547BC}" srcOrd="3" destOrd="0" parTransId="{463EAA40-0632-401A-B177-C3F6B30A15CC}" sibTransId="{106A4072-135A-4AEF-9FBA-B4BD676E7761}"/>
    <dgm:cxn modelId="{C46A46DC-906C-4698-B3A1-57A332AD13DF}" srcId="{03A557DE-6272-4B5B-96B8-5DE973F90974}" destId="{E99FBE44-F435-471D-9A99-80661EFB1BDB}" srcOrd="1" destOrd="0" parTransId="{F7B66E51-DAEF-4063-8E96-0335782B9E76}" sibTransId="{4ADEEAEF-55F1-419D-8685-318043F8DEFD}"/>
    <dgm:cxn modelId="{D43B5618-E0C1-4049-94A6-705588AED84F}" type="presOf" srcId="{C3AE00D6-34AA-4251-88A1-FF3635F52EC9}" destId="{A09082B1-1514-4CD9-8FCB-50E06D42D1B1}" srcOrd="0" destOrd="0" presId="urn:microsoft.com/office/officeart/2005/8/layout/hierarchy3"/>
    <dgm:cxn modelId="{CD4C4E10-D1BB-4A02-B159-C5C28B14CA8E}" type="presOf" srcId="{AF5AD223-E440-4FCB-BF79-FD6633E903E0}" destId="{5301A6C5-D651-42D4-B292-8E1525C7894E}" srcOrd="0" destOrd="0" presId="urn:microsoft.com/office/officeart/2005/8/layout/hierarchy3"/>
    <dgm:cxn modelId="{1D1EC895-0E86-4C62-B2D9-F53D55603D7E}" type="presOf" srcId="{463EAA40-0632-401A-B177-C3F6B30A15CC}" destId="{A288AAB3-BE16-4E8B-836D-E6543B156D10}" srcOrd="0" destOrd="0" presId="urn:microsoft.com/office/officeart/2005/8/layout/hierarchy3"/>
    <dgm:cxn modelId="{7628B3BF-2D2A-43BD-8C6C-9EDD8A076ADC}" srcId="{03A557DE-6272-4B5B-96B8-5DE973F90974}" destId="{36CC7B19-67EC-46B0-9729-EF414666B197}" srcOrd="2" destOrd="0" parTransId="{CB029DCA-8A2D-45A9-A823-1EDFB0772222}" sibTransId="{627540EB-B23A-4896-A0B9-7BD2432559F1}"/>
    <dgm:cxn modelId="{ADA708DA-00BC-4A7E-B72E-7C4B32BAC0B9}" type="presOf" srcId="{A86BCBC0-F9FA-49F4-A2AF-96C473BB5621}" destId="{7FBBF90F-FDA3-40FE-8D9E-9BF9358ED574}" srcOrd="0" destOrd="0" presId="urn:microsoft.com/office/officeart/2005/8/layout/hierarchy3"/>
    <dgm:cxn modelId="{05D1CEBE-D9B8-4229-A55E-A45B8F758C05}" type="presOf" srcId="{34B03600-C1A2-477F-BBE3-DD83D6E4787A}" destId="{2F547816-5D43-491E-9C4D-30155C058440}" srcOrd="1" destOrd="0" presId="urn:microsoft.com/office/officeart/2005/8/layout/hierarchy3"/>
    <dgm:cxn modelId="{7626F2C9-3388-4847-A58B-7A72351E3E07}" type="presOf" srcId="{F7B66E51-DAEF-4063-8E96-0335782B9E76}" destId="{AD322911-65E5-4AE3-B870-040A1FF14A77}" srcOrd="0" destOrd="0" presId="urn:microsoft.com/office/officeart/2005/8/layout/hierarchy3"/>
    <dgm:cxn modelId="{19D15605-59EF-47B8-BB09-66E6B480DC5E}" type="presOf" srcId="{CB029DCA-8A2D-45A9-A823-1EDFB0772222}" destId="{8C066B30-600C-4F4D-91FB-3C9591F3AD5E}" srcOrd="0" destOrd="0" presId="urn:microsoft.com/office/officeart/2005/8/layout/hierarchy3"/>
    <dgm:cxn modelId="{F1EC4DD6-1903-4818-B37C-6306CF5F8FF6}" type="presOf" srcId="{E99FBE44-F435-471D-9A99-80661EFB1BDB}" destId="{98E867DB-F07E-49CC-A93B-DC001F57DE2B}" srcOrd="0" destOrd="0" presId="urn:microsoft.com/office/officeart/2005/8/layout/hierarchy3"/>
    <dgm:cxn modelId="{D9E65975-1208-47BD-B255-E7C10052C4D0}" srcId="{34B03600-C1A2-477F-BBE3-DD83D6E4787A}" destId="{7880F122-1D20-46B8-A703-37713EC368F5}" srcOrd="1" destOrd="0" parTransId="{BDACC33A-32D0-41D4-8060-27718ADD54A0}" sibTransId="{34270607-586B-4DD6-9610-CDAE4691F836}"/>
    <dgm:cxn modelId="{DB5E1B18-74C9-4B50-A0E0-E9CF789F9C04}" type="presOf" srcId="{7880F122-1D20-46B8-A703-37713EC368F5}" destId="{14104B10-6666-47E0-B79B-CA73D5307EC0}" srcOrd="0" destOrd="0" presId="urn:microsoft.com/office/officeart/2005/8/layout/hierarchy3"/>
    <dgm:cxn modelId="{9616A670-80F2-4597-AE68-9BDDACD33BF2}" srcId="{34B03600-C1A2-477F-BBE3-DD83D6E4787A}" destId="{A7C62EFB-89C2-4668-AF63-D17E436CE312}" srcOrd="0" destOrd="0" parTransId="{B5D00DE9-69C0-4783-BE47-2603A00FE0D1}" sibTransId="{5C3CE26C-A52A-41F7-8A6A-99EE40A7683F}"/>
    <dgm:cxn modelId="{BA7E5582-161F-4C93-9435-4794989F4848}" type="presOf" srcId="{B5D00DE9-69C0-4783-BE47-2603A00FE0D1}" destId="{B8904201-F5F1-44D1-8563-637DE601F752}" srcOrd="0" destOrd="0" presId="urn:microsoft.com/office/officeart/2005/8/layout/hierarchy3"/>
    <dgm:cxn modelId="{CC1CE784-F90F-4051-951B-7D40864AC22B}" type="presOf" srcId="{03A557DE-6272-4B5B-96B8-5DE973F90974}" destId="{C494A77D-E202-4696-820F-85782C76127F}" srcOrd="1" destOrd="0" presId="urn:microsoft.com/office/officeart/2005/8/layout/hierarchy3"/>
    <dgm:cxn modelId="{62FF00C6-A0A0-4DC0-9542-DF627B5AB6A4}" srcId="{81FEB1F3-220E-4B23-9000-B0F6DD28080D}" destId="{03A557DE-6272-4B5B-96B8-5DE973F90974}" srcOrd="1" destOrd="0" parTransId="{16BC3C39-DFCE-4AB1-95F8-764C0B70AD47}" sibTransId="{B1325D75-18E7-469F-A474-CFE443F837E5}"/>
    <dgm:cxn modelId="{3A99F79C-A49C-41BC-BB7E-CEE6723EB040}" type="presOf" srcId="{913A9E10-88E7-4194-AE4D-F098A6C15D8E}" destId="{F7358E16-0BA5-44B1-B22A-08F9D0E1419B}" srcOrd="0" destOrd="0" presId="urn:microsoft.com/office/officeart/2005/8/layout/hierarchy3"/>
    <dgm:cxn modelId="{79E445F0-B413-4F36-9170-1AC750F248B7}" srcId="{03A557DE-6272-4B5B-96B8-5DE973F90974}" destId="{AF5AD223-E440-4FCB-BF79-FD6633E903E0}" srcOrd="0" destOrd="0" parTransId="{A86BCBC0-F9FA-49F4-A2AF-96C473BB5621}" sibTransId="{B56C46D6-FDB1-4F4C-B377-632849D9C58D}"/>
    <dgm:cxn modelId="{82384D21-A689-450B-8260-B82D9982E98B}" type="presOf" srcId="{6B4DE453-C010-4A36-B5D7-53CEAB5547BC}" destId="{DC802B27-A57B-4687-8485-3C8FD413EABF}" srcOrd="0" destOrd="0" presId="urn:microsoft.com/office/officeart/2005/8/layout/hierarchy3"/>
    <dgm:cxn modelId="{5BC0AF1F-C8AF-4ADF-AB0F-C512E40494C5}" type="presOf" srcId="{4634EFF8-959A-43F5-A39C-1F20DE8DB59F}" destId="{47138472-3BDA-4F87-A07E-D7D5627CC6FD}" srcOrd="0" destOrd="0" presId="urn:microsoft.com/office/officeart/2005/8/layout/hierarchy3"/>
    <dgm:cxn modelId="{1077326E-C5DE-4FF8-9C5B-BE73B357ECE7}" srcId="{81FEB1F3-220E-4B23-9000-B0F6DD28080D}" destId="{34B03600-C1A2-477F-BBE3-DD83D6E4787A}" srcOrd="0" destOrd="0" parTransId="{350CF8AD-F04D-48C7-A1F2-6FFD71BE7E19}" sibTransId="{84779739-7673-4453-8E22-3453A12696AE}"/>
    <dgm:cxn modelId="{3B3B97C7-0141-4D16-9C5A-8B0903A847FA}" srcId="{34B03600-C1A2-477F-BBE3-DD83D6E4787A}" destId="{913A9E10-88E7-4194-AE4D-F098A6C15D8E}" srcOrd="2" destOrd="0" parTransId="{ED099653-FBC7-4985-A0DE-3B729B0DA44E}" sibTransId="{AB307E07-D072-428D-B881-303575895C52}"/>
    <dgm:cxn modelId="{0CCE6630-6DCD-4B15-9420-5D3B740D5049}" srcId="{03A557DE-6272-4B5B-96B8-5DE973F90974}" destId="{C3AE00D6-34AA-4251-88A1-FF3635F52EC9}" srcOrd="3" destOrd="0" parTransId="{4634EFF8-959A-43F5-A39C-1F20DE8DB59F}" sibTransId="{65582280-7CDE-4714-ADDC-BE9DDBBBA976}"/>
    <dgm:cxn modelId="{693D3B85-B537-4D6C-952D-F8C635B4DC30}" type="presOf" srcId="{03A557DE-6272-4B5B-96B8-5DE973F90974}" destId="{C42C6571-B80E-42D9-8596-007F29BBE45A}" srcOrd="0" destOrd="0" presId="urn:microsoft.com/office/officeart/2005/8/layout/hierarchy3"/>
    <dgm:cxn modelId="{E949B2C3-8395-4684-B75B-0A5E376E92F0}" type="presOf" srcId="{34B03600-C1A2-477F-BBE3-DD83D6E4787A}" destId="{7F1740C4-939D-4213-A7F0-579B9FBFF17F}" srcOrd="0" destOrd="0" presId="urn:microsoft.com/office/officeart/2005/8/layout/hierarchy3"/>
    <dgm:cxn modelId="{1663FAF3-7F28-4831-AC51-8BF4EA10AEBD}" type="presOf" srcId="{BDACC33A-32D0-41D4-8060-27718ADD54A0}" destId="{AABCC8CF-7489-4510-8262-82E12C2B7F4C}" srcOrd="0" destOrd="0" presId="urn:microsoft.com/office/officeart/2005/8/layout/hierarchy3"/>
    <dgm:cxn modelId="{DB6C7CAC-6150-42DE-B0B3-A05B767F458C}" type="presOf" srcId="{A7C62EFB-89C2-4668-AF63-D17E436CE312}" destId="{373A9E1E-3ED7-428B-9E0B-7A74986467F1}" srcOrd="0" destOrd="0" presId="urn:microsoft.com/office/officeart/2005/8/layout/hierarchy3"/>
    <dgm:cxn modelId="{9723013F-0AA9-47AF-8BC2-ECED5B5AABA8}" type="presParOf" srcId="{22B812F9-4A1B-4B90-A97D-968EC2FE6951}" destId="{335EE8AA-D368-4938-830C-5141FE2F1811}" srcOrd="0" destOrd="0" presId="urn:microsoft.com/office/officeart/2005/8/layout/hierarchy3"/>
    <dgm:cxn modelId="{9C7E7B9D-FD15-49B9-A1D8-C43E5C84794F}" type="presParOf" srcId="{335EE8AA-D368-4938-830C-5141FE2F1811}" destId="{4F08338C-B483-48C4-811A-865B365F0682}" srcOrd="0" destOrd="0" presId="urn:microsoft.com/office/officeart/2005/8/layout/hierarchy3"/>
    <dgm:cxn modelId="{28642AA2-A052-46A9-A8DB-6E788141DAB3}" type="presParOf" srcId="{4F08338C-B483-48C4-811A-865B365F0682}" destId="{7F1740C4-939D-4213-A7F0-579B9FBFF17F}" srcOrd="0" destOrd="0" presId="urn:microsoft.com/office/officeart/2005/8/layout/hierarchy3"/>
    <dgm:cxn modelId="{74FD3E44-0AAA-44AA-B483-2C4060E95CD3}" type="presParOf" srcId="{4F08338C-B483-48C4-811A-865B365F0682}" destId="{2F547816-5D43-491E-9C4D-30155C058440}" srcOrd="1" destOrd="0" presId="urn:microsoft.com/office/officeart/2005/8/layout/hierarchy3"/>
    <dgm:cxn modelId="{F7340F98-DFCB-4636-8194-02BC25A58F21}" type="presParOf" srcId="{335EE8AA-D368-4938-830C-5141FE2F1811}" destId="{AE1D895B-D332-4FEE-94F9-83012BE0BD68}" srcOrd="1" destOrd="0" presId="urn:microsoft.com/office/officeart/2005/8/layout/hierarchy3"/>
    <dgm:cxn modelId="{73FEDC07-2CCD-45D0-A600-E493282E32A0}" type="presParOf" srcId="{AE1D895B-D332-4FEE-94F9-83012BE0BD68}" destId="{B8904201-F5F1-44D1-8563-637DE601F752}" srcOrd="0" destOrd="0" presId="urn:microsoft.com/office/officeart/2005/8/layout/hierarchy3"/>
    <dgm:cxn modelId="{C0763C00-1E97-4D3F-9361-74383AE9F4DC}" type="presParOf" srcId="{AE1D895B-D332-4FEE-94F9-83012BE0BD68}" destId="{373A9E1E-3ED7-428B-9E0B-7A74986467F1}" srcOrd="1" destOrd="0" presId="urn:microsoft.com/office/officeart/2005/8/layout/hierarchy3"/>
    <dgm:cxn modelId="{86480A3A-C154-4DE3-8F27-AC9269DAA514}" type="presParOf" srcId="{AE1D895B-D332-4FEE-94F9-83012BE0BD68}" destId="{AABCC8CF-7489-4510-8262-82E12C2B7F4C}" srcOrd="2" destOrd="0" presId="urn:microsoft.com/office/officeart/2005/8/layout/hierarchy3"/>
    <dgm:cxn modelId="{0B43DA6C-18FA-4D69-A4FF-DAC2F2DC48EB}" type="presParOf" srcId="{AE1D895B-D332-4FEE-94F9-83012BE0BD68}" destId="{14104B10-6666-47E0-B79B-CA73D5307EC0}" srcOrd="3" destOrd="0" presId="urn:microsoft.com/office/officeart/2005/8/layout/hierarchy3"/>
    <dgm:cxn modelId="{B9D53DE2-A543-4807-A5B0-21D269840196}" type="presParOf" srcId="{AE1D895B-D332-4FEE-94F9-83012BE0BD68}" destId="{C05D075D-B4E9-47A8-AE8D-51E603C4EAEE}" srcOrd="4" destOrd="0" presId="urn:microsoft.com/office/officeart/2005/8/layout/hierarchy3"/>
    <dgm:cxn modelId="{03A8BBFB-676A-46D9-8F16-5C4284D84A46}" type="presParOf" srcId="{AE1D895B-D332-4FEE-94F9-83012BE0BD68}" destId="{F7358E16-0BA5-44B1-B22A-08F9D0E1419B}" srcOrd="5" destOrd="0" presId="urn:microsoft.com/office/officeart/2005/8/layout/hierarchy3"/>
    <dgm:cxn modelId="{46B2D95D-D10C-4E5D-888C-F15397B06694}" type="presParOf" srcId="{AE1D895B-D332-4FEE-94F9-83012BE0BD68}" destId="{A288AAB3-BE16-4E8B-836D-E6543B156D10}" srcOrd="6" destOrd="0" presId="urn:microsoft.com/office/officeart/2005/8/layout/hierarchy3"/>
    <dgm:cxn modelId="{83D82974-16B7-4955-8A60-ED9859D1CC17}" type="presParOf" srcId="{AE1D895B-D332-4FEE-94F9-83012BE0BD68}" destId="{DC802B27-A57B-4687-8485-3C8FD413EABF}" srcOrd="7" destOrd="0" presId="urn:microsoft.com/office/officeart/2005/8/layout/hierarchy3"/>
    <dgm:cxn modelId="{DBE998AB-410F-465D-94D7-D2B8FE90E24F}" type="presParOf" srcId="{22B812F9-4A1B-4B90-A97D-968EC2FE6951}" destId="{5D6EAB5B-9A0B-4502-9CA0-CC0CB9E57271}" srcOrd="1" destOrd="0" presId="urn:microsoft.com/office/officeart/2005/8/layout/hierarchy3"/>
    <dgm:cxn modelId="{AB1C4C37-4D75-4B9A-A846-C3E71D51C986}" type="presParOf" srcId="{5D6EAB5B-9A0B-4502-9CA0-CC0CB9E57271}" destId="{3A6F28C4-B863-433C-8CF4-9484C73CD159}" srcOrd="0" destOrd="0" presId="urn:microsoft.com/office/officeart/2005/8/layout/hierarchy3"/>
    <dgm:cxn modelId="{A92C948C-C629-4A5F-B317-9432664DB5BE}" type="presParOf" srcId="{3A6F28C4-B863-433C-8CF4-9484C73CD159}" destId="{C42C6571-B80E-42D9-8596-007F29BBE45A}" srcOrd="0" destOrd="0" presId="urn:microsoft.com/office/officeart/2005/8/layout/hierarchy3"/>
    <dgm:cxn modelId="{2CB18DB5-3145-4E10-BC21-22F699BD28B3}" type="presParOf" srcId="{3A6F28C4-B863-433C-8CF4-9484C73CD159}" destId="{C494A77D-E202-4696-820F-85782C76127F}" srcOrd="1" destOrd="0" presId="urn:microsoft.com/office/officeart/2005/8/layout/hierarchy3"/>
    <dgm:cxn modelId="{E7661B14-AA1C-4FE8-A990-9E7DC5658BDB}" type="presParOf" srcId="{5D6EAB5B-9A0B-4502-9CA0-CC0CB9E57271}" destId="{4F68A7D2-5DE3-4FA1-A62B-669535B27793}" srcOrd="1" destOrd="0" presId="urn:microsoft.com/office/officeart/2005/8/layout/hierarchy3"/>
    <dgm:cxn modelId="{CF4FE050-AD1F-4072-8365-E0D6B0E6176F}" type="presParOf" srcId="{4F68A7D2-5DE3-4FA1-A62B-669535B27793}" destId="{7FBBF90F-FDA3-40FE-8D9E-9BF9358ED574}" srcOrd="0" destOrd="0" presId="urn:microsoft.com/office/officeart/2005/8/layout/hierarchy3"/>
    <dgm:cxn modelId="{C81CF428-DDA2-48DD-866E-C6494308A7B6}" type="presParOf" srcId="{4F68A7D2-5DE3-4FA1-A62B-669535B27793}" destId="{5301A6C5-D651-42D4-B292-8E1525C7894E}" srcOrd="1" destOrd="0" presId="urn:microsoft.com/office/officeart/2005/8/layout/hierarchy3"/>
    <dgm:cxn modelId="{4DED7FD8-2885-48EE-B4E3-7904494D05C6}" type="presParOf" srcId="{4F68A7D2-5DE3-4FA1-A62B-669535B27793}" destId="{AD322911-65E5-4AE3-B870-040A1FF14A77}" srcOrd="2" destOrd="0" presId="urn:microsoft.com/office/officeart/2005/8/layout/hierarchy3"/>
    <dgm:cxn modelId="{27207259-8538-4861-9B9C-2623E273F740}" type="presParOf" srcId="{4F68A7D2-5DE3-4FA1-A62B-669535B27793}" destId="{98E867DB-F07E-49CC-A93B-DC001F57DE2B}" srcOrd="3" destOrd="0" presId="urn:microsoft.com/office/officeart/2005/8/layout/hierarchy3"/>
    <dgm:cxn modelId="{20F4696E-9A23-48AB-BB26-7480BA2F5252}" type="presParOf" srcId="{4F68A7D2-5DE3-4FA1-A62B-669535B27793}" destId="{8C066B30-600C-4F4D-91FB-3C9591F3AD5E}" srcOrd="4" destOrd="0" presId="urn:microsoft.com/office/officeart/2005/8/layout/hierarchy3"/>
    <dgm:cxn modelId="{D175E60B-3A10-43D9-814F-FDAC9B6DDB74}" type="presParOf" srcId="{4F68A7D2-5DE3-4FA1-A62B-669535B27793}" destId="{8730E04D-5388-4754-9ACB-3078917F93E3}" srcOrd="5" destOrd="0" presId="urn:microsoft.com/office/officeart/2005/8/layout/hierarchy3"/>
    <dgm:cxn modelId="{91535C79-EC32-4516-B551-7D2BA7744FF2}" type="presParOf" srcId="{4F68A7D2-5DE3-4FA1-A62B-669535B27793}" destId="{47138472-3BDA-4F87-A07E-D7D5627CC6FD}" srcOrd="6" destOrd="0" presId="urn:microsoft.com/office/officeart/2005/8/layout/hierarchy3"/>
    <dgm:cxn modelId="{CF18ED77-9A80-46B1-9656-CCDBE59B0234}" type="presParOf" srcId="{4F68A7D2-5DE3-4FA1-A62B-669535B27793}" destId="{A09082B1-1514-4CD9-8FCB-50E06D42D1B1}" srcOrd="7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E57FBB-063C-4D3E-9A3C-F9332261714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CF559A-39DD-415F-9655-83D6355DF1D0}" type="pres">
      <dgm:prSet presAssocID="{2DE57FBB-063C-4D3E-9A3C-F933226171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5CBD2-E1FF-4B24-B422-E2A0094A265D}" type="presOf" srcId="{2DE57FBB-063C-4D3E-9A3C-F9332261714C}" destId="{7FCF559A-39DD-415F-9655-83D6355DF1D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022C-B0D3-4BE7-94AA-9713A407C2DA}">
      <dsp:nvSpPr>
        <dsp:cNvPr id="0" name=""/>
        <dsp:cNvSpPr/>
      </dsp:nvSpPr>
      <dsp:spPr>
        <a:xfrm>
          <a:off x="3021937" y="0"/>
          <a:ext cx="2216564" cy="221690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EDC0EAA5-7A46-4DB5-B32A-142101665844}">
      <dsp:nvSpPr>
        <dsp:cNvPr id="0" name=""/>
        <dsp:cNvSpPr/>
      </dsp:nvSpPr>
      <dsp:spPr>
        <a:xfrm>
          <a:off x="2808310" y="662672"/>
          <a:ext cx="2629708" cy="61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smtClean="0"/>
            <a:t>I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300" kern="1200" dirty="0" smtClean="0"/>
            <a:t>2019-2020</a:t>
          </a:r>
          <a:endParaRPr lang="ru-RU" sz="2300" kern="1200" dirty="0"/>
        </a:p>
      </dsp:txBody>
      <dsp:txXfrm>
        <a:off x="2808310" y="662672"/>
        <a:ext cx="2629708" cy="615703"/>
      </dsp:txXfrm>
    </dsp:sp>
    <dsp:sp modelId="{20DC2705-7483-4F88-A1C1-06AD71B98940}">
      <dsp:nvSpPr>
        <dsp:cNvPr id="0" name=""/>
        <dsp:cNvSpPr/>
      </dsp:nvSpPr>
      <dsp:spPr>
        <a:xfrm>
          <a:off x="2406294" y="1273774"/>
          <a:ext cx="2216564" cy="221690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9037EC96-7304-4264-A1F1-D240CCE0866D}">
      <dsp:nvSpPr>
        <dsp:cNvPr id="0" name=""/>
        <dsp:cNvSpPr/>
      </dsp:nvSpPr>
      <dsp:spPr>
        <a:xfrm>
          <a:off x="2634273" y="1958820"/>
          <a:ext cx="1839781" cy="61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smtClean="0"/>
            <a:t>II</a:t>
          </a:r>
          <a:endParaRPr lang="ru-RU" sz="4000" b="1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/>
            <a:t>2021-2025</a:t>
          </a:r>
          <a:endParaRPr lang="ru-RU" sz="2300" kern="1200" dirty="0"/>
        </a:p>
      </dsp:txBody>
      <dsp:txXfrm>
        <a:off x="2634273" y="1958820"/>
        <a:ext cx="1839781" cy="615703"/>
      </dsp:txXfrm>
    </dsp:sp>
    <dsp:sp modelId="{BC18816B-0085-4838-B4EB-CB0E349C9926}">
      <dsp:nvSpPr>
        <dsp:cNvPr id="0" name=""/>
        <dsp:cNvSpPr/>
      </dsp:nvSpPr>
      <dsp:spPr>
        <a:xfrm>
          <a:off x="3179699" y="2699978"/>
          <a:ext cx="1904372" cy="190513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B6B0E0D-B5E1-453C-B8EE-4DB016E5C4C5}">
      <dsp:nvSpPr>
        <dsp:cNvPr id="0" name=""/>
        <dsp:cNvSpPr/>
      </dsp:nvSpPr>
      <dsp:spPr>
        <a:xfrm>
          <a:off x="3096339" y="3243171"/>
          <a:ext cx="2107885" cy="615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000" b="1" kern="1200" dirty="0" smtClean="0"/>
            <a:t>III</a:t>
          </a:r>
          <a:endParaRPr lang="ru-RU" sz="4000" b="1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/>
            <a:t>2026-2030</a:t>
          </a:r>
          <a:endParaRPr lang="ru-RU" sz="2300" kern="1200" dirty="0"/>
        </a:p>
      </dsp:txBody>
      <dsp:txXfrm>
        <a:off x="3096339" y="3243171"/>
        <a:ext cx="2107885" cy="615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8F1E0-D9C7-4CFB-82D8-523569B2565E}">
      <dsp:nvSpPr>
        <dsp:cNvPr id="0" name=""/>
        <dsp:cNvSpPr/>
      </dsp:nvSpPr>
      <dsp:spPr>
        <a:xfrm rot="10800000">
          <a:off x="2200785" y="0"/>
          <a:ext cx="8379931" cy="36020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8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ysClr val="windowText" lastClr="000000"/>
              </a:solidFill>
              <a:effectLst/>
              <a:latin typeface="Calibri"/>
              <a:ea typeface="+mn-ea"/>
              <a:cs typeface="+mn-cs"/>
            </a:rPr>
            <a:t>Численность постоянного населения (на конец года), тыс. человек</a:t>
          </a:r>
          <a:endParaRPr lang="ru-RU" sz="1600" kern="1200" dirty="0">
            <a:solidFill>
              <a:sysClr val="windowText" lastClr="000000"/>
            </a:solidFill>
            <a:effectLst/>
            <a:latin typeface="Calibri"/>
            <a:ea typeface="+mn-ea"/>
            <a:cs typeface="+mn-cs"/>
          </a:endParaRPr>
        </a:p>
      </dsp:txBody>
      <dsp:txXfrm rot="10800000">
        <a:off x="2290836" y="0"/>
        <a:ext cx="8289880" cy="360205"/>
      </dsp:txXfrm>
    </dsp:sp>
    <dsp:sp modelId="{A73E8615-E618-47BB-A5B7-7ED75164049C}">
      <dsp:nvSpPr>
        <dsp:cNvPr id="0" name=""/>
        <dsp:cNvSpPr/>
      </dsp:nvSpPr>
      <dsp:spPr>
        <a:xfrm>
          <a:off x="2020683" y="0"/>
          <a:ext cx="360205" cy="360205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511970-FD5A-445E-86B7-F9D66D8DA94A}">
      <dsp:nvSpPr>
        <dsp:cNvPr id="0" name=""/>
        <dsp:cNvSpPr/>
      </dsp:nvSpPr>
      <dsp:spPr>
        <a:xfrm rot="10800000">
          <a:off x="2200785" y="447830"/>
          <a:ext cx="8379931" cy="360205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8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effectLst/>
              <a:latin typeface="Calibri"/>
              <a:ea typeface="+mn-ea"/>
              <a:cs typeface="+mn-cs"/>
            </a:rPr>
            <a:t>Ожидаемая продолжительность жизни при рождении, лет</a:t>
          </a:r>
          <a:endParaRPr lang="ru-RU" sz="1600" kern="1200" dirty="0">
            <a:solidFill>
              <a:sysClr val="windowText" lastClr="000000"/>
            </a:solidFill>
            <a:effectLst/>
            <a:latin typeface="Calibri"/>
            <a:ea typeface="+mn-ea"/>
            <a:cs typeface="+mn-cs"/>
          </a:endParaRPr>
        </a:p>
      </dsp:txBody>
      <dsp:txXfrm rot="10800000">
        <a:off x="2290836" y="447830"/>
        <a:ext cx="8289880" cy="360205"/>
      </dsp:txXfrm>
    </dsp:sp>
    <dsp:sp modelId="{25E3E199-02D1-4F7A-A5D9-79BD810922D5}">
      <dsp:nvSpPr>
        <dsp:cNvPr id="0" name=""/>
        <dsp:cNvSpPr/>
      </dsp:nvSpPr>
      <dsp:spPr>
        <a:xfrm>
          <a:off x="2020683" y="447830"/>
          <a:ext cx="360205" cy="360205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E8CD2-34A8-4797-A82D-43FDB2E85BFE}">
      <dsp:nvSpPr>
        <dsp:cNvPr id="0" name=""/>
        <dsp:cNvSpPr/>
      </dsp:nvSpPr>
      <dsp:spPr>
        <a:xfrm rot="10800000">
          <a:off x="2200785" y="895641"/>
          <a:ext cx="8379931" cy="36020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8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Численность занятых в экономике, тыс. человек</a:t>
          </a:r>
          <a:endParaRPr lang="ru-RU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290836" y="895641"/>
        <a:ext cx="8289880" cy="360205"/>
      </dsp:txXfrm>
    </dsp:sp>
    <dsp:sp modelId="{D48807B9-6CB4-4A82-B358-B84A47A1145D}">
      <dsp:nvSpPr>
        <dsp:cNvPr id="0" name=""/>
        <dsp:cNvSpPr/>
      </dsp:nvSpPr>
      <dsp:spPr>
        <a:xfrm>
          <a:off x="2020683" y="895641"/>
          <a:ext cx="360205" cy="360205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7BA14-F075-4580-AEBC-3E3D5932B22B}">
      <dsp:nvSpPr>
        <dsp:cNvPr id="0" name=""/>
        <dsp:cNvSpPr/>
      </dsp:nvSpPr>
      <dsp:spPr>
        <a:xfrm rot="10800000">
          <a:off x="2200785" y="1351071"/>
          <a:ext cx="8379931" cy="36020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8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Оборот розничной торговли, </a:t>
          </a:r>
          <a:r>
            <a:rPr lang="ru-RU" sz="1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290836" y="1351071"/>
        <a:ext cx="8289880" cy="360205"/>
      </dsp:txXfrm>
    </dsp:sp>
    <dsp:sp modelId="{1A381759-E92A-46DF-A70F-53A94D8FFFF9}">
      <dsp:nvSpPr>
        <dsp:cNvPr id="0" name=""/>
        <dsp:cNvSpPr/>
      </dsp:nvSpPr>
      <dsp:spPr>
        <a:xfrm>
          <a:off x="2020683" y="1351071"/>
          <a:ext cx="360205" cy="360205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38FFE-A61A-48A4-81AA-B8CE3CE2BABF}">
      <dsp:nvSpPr>
        <dsp:cNvPr id="0" name=""/>
        <dsp:cNvSpPr/>
      </dsp:nvSpPr>
      <dsp:spPr>
        <a:xfrm rot="10800000">
          <a:off x="2200785" y="1814120"/>
          <a:ext cx="8379931" cy="360205"/>
        </a:xfrm>
        <a:prstGeom prst="homePlat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8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Объем платных услуг населению, </a:t>
          </a:r>
          <a:r>
            <a:rPr lang="ru-RU" sz="1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290836" y="1814120"/>
        <a:ext cx="8289880" cy="360205"/>
      </dsp:txXfrm>
    </dsp:sp>
    <dsp:sp modelId="{972DFFAC-D640-45D7-AAFB-F2D1F7FF73EB}">
      <dsp:nvSpPr>
        <dsp:cNvPr id="0" name=""/>
        <dsp:cNvSpPr/>
      </dsp:nvSpPr>
      <dsp:spPr>
        <a:xfrm>
          <a:off x="2020683" y="1814120"/>
          <a:ext cx="360205" cy="360205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D46A1-AC50-4E86-9B1B-3B99E9C2D722}">
      <dsp:nvSpPr>
        <dsp:cNvPr id="0" name=""/>
        <dsp:cNvSpPr/>
      </dsp:nvSpPr>
      <dsp:spPr>
        <a:xfrm rot="10800000">
          <a:off x="2200785" y="2269550"/>
          <a:ext cx="8379931" cy="360205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841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Объем отгруженных товаров по промышленности, </a:t>
          </a:r>
          <a:r>
            <a:rPr lang="ru-RU" sz="15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5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5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290836" y="2269550"/>
        <a:ext cx="8289880" cy="360205"/>
      </dsp:txXfrm>
    </dsp:sp>
    <dsp:sp modelId="{37ED1305-3E1D-4C34-8292-54FDCC93F302}">
      <dsp:nvSpPr>
        <dsp:cNvPr id="0" name=""/>
        <dsp:cNvSpPr/>
      </dsp:nvSpPr>
      <dsp:spPr>
        <a:xfrm>
          <a:off x="2020683" y="2269550"/>
          <a:ext cx="360205" cy="360205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A056B-2EE4-462F-A42D-E6B524CF7EB1}">
      <dsp:nvSpPr>
        <dsp:cNvPr id="0" name=""/>
        <dsp:cNvSpPr/>
      </dsp:nvSpPr>
      <dsp:spPr>
        <a:xfrm rot="10800000">
          <a:off x="2200785" y="2717361"/>
          <a:ext cx="8379931" cy="360205"/>
        </a:xfrm>
        <a:prstGeom prst="homePlat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8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Объем отгруженных инновационных товаров, </a:t>
          </a:r>
          <a:r>
            <a:rPr lang="ru-RU" sz="1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290836" y="2717361"/>
        <a:ext cx="8289880" cy="360205"/>
      </dsp:txXfrm>
    </dsp:sp>
    <dsp:sp modelId="{22A2D79B-88B3-421C-9AEF-496E7D936E9E}">
      <dsp:nvSpPr>
        <dsp:cNvPr id="0" name=""/>
        <dsp:cNvSpPr/>
      </dsp:nvSpPr>
      <dsp:spPr>
        <a:xfrm>
          <a:off x="2020683" y="2717361"/>
          <a:ext cx="360205" cy="360205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E83D7-5359-4E1E-B189-457A3A3D827D}">
      <dsp:nvSpPr>
        <dsp:cNvPr id="0" name=""/>
        <dsp:cNvSpPr/>
      </dsp:nvSpPr>
      <dsp:spPr>
        <a:xfrm rot="10800000">
          <a:off x="2200785" y="3172791"/>
          <a:ext cx="8379931" cy="360205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8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Объем инвестиций в основной капитал, </a:t>
          </a:r>
          <a:r>
            <a:rPr lang="ru-RU" sz="1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290836" y="3172791"/>
        <a:ext cx="8289880" cy="360205"/>
      </dsp:txXfrm>
    </dsp:sp>
    <dsp:sp modelId="{9F9BD18A-D7E2-4314-9C67-D1B10BEEAD03}">
      <dsp:nvSpPr>
        <dsp:cNvPr id="0" name=""/>
        <dsp:cNvSpPr/>
      </dsp:nvSpPr>
      <dsp:spPr>
        <a:xfrm>
          <a:off x="2020683" y="3172791"/>
          <a:ext cx="360205" cy="360205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A185E-46E0-4027-87C4-3C81CFF8C057}">
      <dsp:nvSpPr>
        <dsp:cNvPr id="0" name=""/>
        <dsp:cNvSpPr/>
      </dsp:nvSpPr>
      <dsp:spPr>
        <a:xfrm rot="10800000">
          <a:off x="2200785" y="3620603"/>
          <a:ext cx="8379931" cy="360205"/>
        </a:xfrm>
        <a:prstGeom prst="homePlat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8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Объем работ по деятельности «Строительство», </a:t>
          </a:r>
          <a:r>
            <a:rPr lang="ru-RU" sz="16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кр</a:t>
          </a: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 и ср., млн. рублей</a:t>
          </a:r>
          <a:endParaRPr lang="ru-RU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290836" y="3620603"/>
        <a:ext cx="8289880" cy="360205"/>
      </dsp:txXfrm>
    </dsp:sp>
    <dsp:sp modelId="{C124279C-E8A6-42E8-9DFD-32DFD1EE8858}">
      <dsp:nvSpPr>
        <dsp:cNvPr id="0" name=""/>
        <dsp:cNvSpPr/>
      </dsp:nvSpPr>
      <dsp:spPr>
        <a:xfrm>
          <a:off x="2020683" y="3620603"/>
          <a:ext cx="360205" cy="360205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424F9-D19B-4D48-B13D-67B85D88F293}">
      <dsp:nvSpPr>
        <dsp:cNvPr id="0" name=""/>
        <dsp:cNvSpPr/>
      </dsp:nvSpPr>
      <dsp:spPr>
        <a:xfrm rot="10800000">
          <a:off x="2200785" y="4060796"/>
          <a:ext cx="8379931" cy="360205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841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Число зарегистрированных преступлений на 100 тыс. населения, единиц</a:t>
          </a:r>
          <a:endParaRPr lang="ru-RU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290836" y="4060796"/>
        <a:ext cx="8289880" cy="360205"/>
      </dsp:txXfrm>
    </dsp:sp>
    <dsp:sp modelId="{F37AE00B-818D-4D50-AB2C-8788A0669352}">
      <dsp:nvSpPr>
        <dsp:cNvPr id="0" name=""/>
        <dsp:cNvSpPr/>
      </dsp:nvSpPr>
      <dsp:spPr>
        <a:xfrm>
          <a:off x="2020683" y="4060796"/>
          <a:ext cx="360205" cy="360205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9313A-9DBC-440B-B39C-6552AE4DF3ED}">
      <dsp:nvSpPr>
        <dsp:cNvPr id="0" name=""/>
        <dsp:cNvSpPr/>
      </dsp:nvSpPr>
      <dsp:spPr>
        <a:xfrm>
          <a:off x="344284" y="278725"/>
          <a:ext cx="4037027" cy="3461838"/>
        </a:xfrm>
        <a:prstGeom prst="triangle">
          <a:avLst/>
        </a:prstGeom>
        <a:solidFill>
          <a:sysClr val="window" lastClr="FFFFFF">
            <a:lumMod val="65000"/>
          </a:sys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45D5D-764B-4AC4-BD08-FDC5F07CBD4C}">
      <dsp:nvSpPr>
        <dsp:cNvPr id="0" name=""/>
        <dsp:cNvSpPr/>
      </dsp:nvSpPr>
      <dsp:spPr>
        <a:xfrm>
          <a:off x="1472545" y="566765"/>
          <a:ext cx="4028112" cy="635558"/>
        </a:xfrm>
        <a:prstGeom prst="roundRect">
          <a:avLst/>
        </a:prstGeom>
        <a:solidFill>
          <a:srgbClr val="7FD13B">
            <a:lumMod val="75000"/>
            <a:alpha val="89804"/>
          </a:srgbClr>
        </a:solidFill>
        <a:ln w="1587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rPr>
            <a:t>Стратегия социально-экономического развития города Новосибирска на период до 2030 года</a:t>
          </a:r>
          <a:endParaRPr lang="ru-RU" sz="1400" b="1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503570" y="597790"/>
        <a:ext cx="3966062" cy="573508"/>
      </dsp:txXfrm>
    </dsp:sp>
    <dsp:sp modelId="{3D84A519-5146-48A8-B70F-78866E0FDC7D}">
      <dsp:nvSpPr>
        <dsp:cNvPr id="0" name=""/>
        <dsp:cNvSpPr/>
      </dsp:nvSpPr>
      <dsp:spPr>
        <a:xfrm>
          <a:off x="1455606" y="1346838"/>
          <a:ext cx="3984148" cy="655701"/>
        </a:xfrm>
        <a:prstGeom prst="roundRect">
          <a:avLst/>
        </a:prstGeom>
        <a:solidFill>
          <a:srgbClr val="7FD13B">
            <a:lumMod val="60000"/>
            <a:lumOff val="40000"/>
            <a:alpha val="90000"/>
          </a:srgbClr>
        </a:solidFill>
        <a:ln w="1587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План мероприятий по реализации стратегии </a:t>
          </a:r>
          <a:r>
            <a:rPr lang="ru-RU" sz="1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социально-экономического развития города Новосибирска на период до 2030 года</a:t>
          </a:r>
        </a:p>
      </dsp:txBody>
      <dsp:txXfrm>
        <a:off x="1487615" y="1378847"/>
        <a:ext cx="3920130" cy="591683"/>
      </dsp:txXfrm>
    </dsp:sp>
    <dsp:sp modelId="{152F0CD2-92A3-473C-BEF2-02BC4E4E6203}">
      <dsp:nvSpPr>
        <dsp:cNvPr id="0" name=""/>
        <dsp:cNvSpPr/>
      </dsp:nvSpPr>
      <dsp:spPr>
        <a:xfrm>
          <a:off x="1472545" y="2170889"/>
          <a:ext cx="3984148" cy="664171"/>
        </a:xfrm>
        <a:prstGeom prst="roundRect">
          <a:avLst/>
        </a:prstGeom>
        <a:solidFill>
          <a:srgbClr val="FF6600">
            <a:alpha val="89804"/>
          </a:srgbClr>
        </a:solidFill>
        <a:ln w="15875" cap="flat" cmpd="sng" algn="ctr">
          <a:solidFill>
            <a:srgbClr val="7FD13B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Прогноз социально-экономического развития  </a:t>
          </a:r>
          <a:r>
            <a:rPr lang="ru-R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города Новосибирска на среднесрочный период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504967" y="2203311"/>
        <a:ext cx="3919304" cy="599327"/>
      </dsp:txXfrm>
    </dsp:sp>
    <dsp:sp modelId="{135E993C-94A7-4194-9526-5D579405E0E5}">
      <dsp:nvSpPr>
        <dsp:cNvPr id="0" name=""/>
        <dsp:cNvSpPr/>
      </dsp:nvSpPr>
      <dsp:spPr>
        <a:xfrm>
          <a:off x="1447543" y="2964329"/>
          <a:ext cx="3984148" cy="929014"/>
        </a:xfrm>
        <a:prstGeom prst="roundRect">
          <a:avLst/>
        </a:prstGeom>
        <a:solidFill>
          <a:srgbClr val="FEB80A">
            <a:lumMod val="60000"/>
            <a:lumOff val="40000"/>
            <a:alpha val="68000"/>
          </a:srgbClr>
        </a:solidFill>
        <a:ln w="9525" cap="flat" cmpd="sng" algn="ctr">
          <a:solidFill>
            <a:srgbClr val="7FD13B"/>
          </a:solidFill>
          <a:prstDash val="solid"/>
          <a:miter lim="800000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Муниципальные программы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492894" y="3009680"/>
        <a:ext cx="3893446" cy="8383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740C4-939D-4213-A7F0-579B9FBFF17F}">
      <dsp:nvSpPr>
        <dsp:cNvPr id="0" name=""/>
        <dsp:cNvSpPr/>
      </dsp:nvSpPr>
      <dsp:spPr>
        <a:xfrm>
          <a:off x="0" y="66238"/>
          <a:ext cx="1801737" cy="6717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</a:rPr>
            <a:t>МУ</a:t>
          </a:r>
          <a:endParaRPr lang="ru-RU" sz="4400" kern="1200" dirty="0">
            <a:solidFill>
              <a:schemeClr val="tx1"/>
            </a:solidFill>
          </a:endParaRPr>
        </a:p>
      </dsp:txBody>
      <dsp:txXfrm>
        <a:off x="19675" y="85913"/>
        <a:ext cx="1762387" cy="632417"/>
      </dsp:txXfrm>
    </dsp:sp>
    <dsp:sp modelId="{B8904201-F5F1-44D1-8563-637DE601F752}">
      <dsp:nvSpPr>
        <dsp:cNvPr id="0" name=""/>
        <dsp:cNvSpPr/>
      </dsp:nvSpPr>
      <dsp:spPr>
        <a:xfrm>
          <a:off x="180173" y="738005"/>
          <a:ext cx="159350" cy="544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262"/>
              </a:lnTo>
              <a:lnTo>
                <a:pt x="159350" y="544262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373A9E1E-3ED7-428B-9E0B-7A74986467F1}">
      <dsp:nvSpPr>
        <dsp:cNvPr id="0" name=""/>
        <dsp:cNvSpPr/>
      </dsp:nvSpPr>
      <dsp:spPr>
        <a:xfrm>
          <a:off x="339524" y="941899"/>
          <a:ext cx="3781798" cy="680738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rebuchet MS" panose="020B0603020202020204" pitchFamily="34" charset="0"/>
            </a:rPr>
            <a:t>Усиление ответственности за нарушение трудовых прав работников </a:t>
          </a:r>
          <a:endParaRPr lang="ru-RU" sz="1300" kern="1200" dirty="0">
            <a:latin typeface="Trebuchet MS" panose="020B0603020202020204" pitchFamily="34" charset="0"/>
          </a:endParaRPr>
        </a:p>
      </dsp:txBody>
      <dsp:txXfrm>
        <a:off x="359462" y="961837"/>
        <a:ext cx="3741922" cy="640862"/>
      </dsp:txXfrm>
    </dsp:sp>
    <dsp:sp modelId="{AABCC8CF-7489-4510-8262-82E12C2B7F4C}">
      <dsp:nvSpPr>
        <dsp:cNvPr id="0" name=""/>
        <dsp:cNvSpPr/>
      </dsp:nvSpPr>
      <dsp:spPr>
        <a:xfrm>
          <a:off x="180173" y="738005"/>
          <a:ext cx="172443" cy="1363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3829"/>
              </a:lnTo>
              <a:lnTo>
                <a:pt x="172443" y="1363829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14104B10-6666-47E0-B79B-CA73D5307EC0}">
      <dsp:nvSpPr>
        <dsp:cNvPr id="0" name=""/>
        <dsp:cNvSpPr/>
      </dsp:nvSpPr>
      <dsp:spPr>
        <a:xfrm>
          <a:off x="352617" y="1735680"/>
          <a:ext cx="3781798" cy="732309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rebuchet MS" panose="020B0603020202020204" pitchFamily="34" charset="0"/>
            </a:rPr>
            <a:t>Методологическая помощь по организации удаленной работы в период пандемии </a:t>
          </a:r>
          <a:endParaRPr lang="ru-RU" sz="1300" kern="1200" dirty="0">
            <a:latin typeface="Trebuchet MS" panose="020B0603020202020204" pitchFamily="34" charset="0"/>
          </a:endParaRPr>
        </a:p>
      </dsp:txBody>
      <dsp:txXfrm>
        <a:off x="374066" y="1757129"/>
        <a:ext cx="3738900" cy="689411"/>
      </dsp:txXfrm>
    </dsp:sp>
    <dsp:sp modelId="{C05D075D-B4E9-47A8-AE8D-51E603C4EAEE}">
      <dsp:nvSpPr>
        <dsp:cNvPr id="0" name=""/>
        <dsp:cNvSpPr/>
      </dsp:nvSpPr>
      <dsp:spPr>
        <a:xfrm>
          <a:off x="180173" y="738005"/>
          <a:ext cx="172443" cy="2234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614"/>
              </a:lnTo>
              <a:lnTo>
                <a:pt x="172443" y="2234614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F7358E16-0BA5-44B1-B22A-08F9D0E1419B}">
      <dsp:nvSpPr>
        <dsp:cNvPr id="0" name=""/>
        <dsp:cNvSpPr/>
      </dsp:nvSpPr>
      <dsp:spPr>
        <a:xfrm>
          <a:off x="352617" y="2618466"/>
          <a:ext cx="3781798" cy="708308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rebuchet MS" panose="020B0603020202020204" pitchFamily="34" charset="0"/>
            </a:rPr>
            <a:t>Мониторинг заработной платы руководителей, исполнения целевых показателей по «майским» указам</a:t>
          </a:r>
          <a:endParaRPr lang="ru-RU" sz="1300" kern="1200" dirty="0">
            <a:latin typeface="Trebuchet MS" panose="020B0603020202020204" pitchFamily="34" charset="0"/>
          </a:endParaRPr>
        </a:p>
      </dsp:txBody>
      <dsp:txXfrm>
        <a:off x="373363" y="2639212"/>
        <a:ext cx="3740306" cy="666816"/>
      </dsp:txXfrm>
    </dsp:sp>
    <dsp:sp modelId="{A288AAB3-BE16-4E8B-836D-E6543B156D10}">
      <dsp:nvSpPr>
        <dsp:cNvPr id="0" name=""/>
        <dsp:cNvSpPr/>
      </dsp:nvSpPr>
      <dsp:spPr>
        <a:xfrm>
          <a:off x="180173" y="738005"/>
          <a:ext cx="172433" cy="3050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0847"/>
              </a:lnTo>
              <a:lnTo>
                <a:pt x="172433" y="305084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DC802B27-A57B-4687-8485-3C8FD413EABF}">
      <dsp:nvSpPr>
        <dsp:cNvPr id="0" name=""/>
        <dsp:cNvSpPr/>
      </dsp:nvSpPr>
      <dsp:spPr>
        <a:xfrm>
          <a:off x="352607" y="3428724"/>
          <a:ext cx="3777083" cy="720256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rebuchet MS" panose="020B0603020202020204" pitchFamily="34" charset="0"/>
            </a:rPr>
            <a:t>Разработка метод. рекомендаций по формированию системы оплаты труда работников</a:t>
          </a:r>
          <a:endParaRPr lang="ru-RU" sz="1300" kern="1200" dirty="0">
            <a:latin typeface="Trebuchet MS" panose="020B0603020202020204" pitchFamily="34" charset="0"/>
          </a:endParaRPr>
        </a:p>
      </dsp:txBody>
      <dsp:txXfrm>
        <a:off x="373703" y="3449820"/>
        <a:ext cx="3734891" cy="678064"/>
      </dsp:txXfrm>
    </dsp:sp>
    <dsp:sp modelId="{C42C6571-B80E-42D9-8596-007F29BBE45A}">
      <dsp:nvSpPr>
        <dsp:cNvPr id="0" name=""/>
        <dsp:cNvSpPr/>
      </dsp:nvSpPr>
      <dsp:spPr>
        <a:xfrm>
          <a:off x="4221761" y="66238"/>
          <a:ext cx="1985985" cy="6923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chemeClr val="tx1"/>
              </a:solidFill>
            </a:rPr>
            <a:t>МУП</a:t>
          </a:r>
          <a:endParaRPr lang="ru-RU" sz="4400" kern="1200" dirty="0">
            <a:solidFill>
              <a:schemeClr val="tx1"/>
            </a:solidFill>
          </a:endParaRPr>
        </a:p>
      </dsp:txBody>
      <dsp:txXfrm>
        <a:off x="4242041" y="86518"/>
        <a:ext cx="1945425" cy="651837"/>
      </dsp:txXfrm>
    </dsp:sp>
    <dsp:sp modelId="{7FBBF90F-FDA3-40FE-8D9E-9BF9358ED574}">
      <dsp:nvSpPr>
        <dsp:cNvPr id="0" name=""/>
        <dsp:cNvSpPr/>
      </dsp:nvSpPr>
      <dsp:spPr>
        <a:xfrm>
          <a:off x="4374640" y="758635"/>
          <a:ext cx="91440" cy="541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1921"/>
              </a:lnTo>
              <a:lnTo>
                <a:pt x="75863" y="541921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5301A6C5-D651-42D4-B292-8E1525C7894E}">
      <dsp:nvSpPr>
        <dsp:cNvPr id="0" name=""/>
        <dsp:cNvSpPr/>
      </dsp:nvSpPr>
      <dsp:spPr>
        <a:xfrm rot="10800000" flipV="1">
          <a:off x="4450503" y="896701"/>
          <a:ext cx="3758408" cy="807710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rebuchet MS" panose="020B0603020202020204" pitchFamily="34" charset="0"/>
            </a:rPr>
            <a:t>Обеспечение гарантий по оплате труда руководителей в сложных экономических условиях пандемии</a:t>
          </a:r>
          <a:endParaRPr lang="ru-RU" sz="1300" kern="1200" dirty="0">
            <a:latin typeface="Trebuchet MS" panose="020B0603020202020204" pitchFamily="34" charset="0"/>
          </a:endParaRPr>
        </a:p>
      </dsp:txBody>
      <dsp:txXfrm rot="-10800000">
        <a:off x="4474160" y="920358"/>
        <a:ext cx="3711094" cy="760396"/>
      </dsp:txXfrm>
    </dsp:sp>
    <dsp:sp modelId="{AD322911-65E5-4AE3-B870-040A1FF14A77}">
      <dsp:nvSpPr>
        <dsp:cNvPr id="0" name=""/>
        <dsp:cNvSpPr/>
      </dsp:nvSpPr>
      <dsp:spPr>
        <a:xfrm>
          <a:off x="4374640" y="758635"/>
          <a:ext cx="91440" cy="13905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0517"/>
              </a:lnTo>
              <a:lnTo>
                <a:pt x="48872" y="1390517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98E867DB-F07E-49CC-A93B-DC001F57DE2B}">
      <dsp:nvSpPr>
        <dsp:cNvPr id="0" name=""/>
        <dsp:cNvSpPr/>
      </dsp:nvSpPr>
      <dsp:spPr>
        <a:xfrm>
          <a:off x="4423512" y="1810472"/>
          <a:ext cx="3758408" cy="677360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rebuchet MS" panose="020B0603020202020204" pitchFamily="34" charset="0"/>
            </a:rPr>
            <a:t>Экспертиза соответствия трудовому законодательству проектов трудовых договоров</a:t>
          </a:r>
          <a:endParaRPr lang="ru-RU" sz="1300" kern="1200" dirty="0">
            <a:latin typeface="Trebuchet MS" panose="020B0603020202020204" pitchFamily="34" charset="0"/>
          </a:endParaRPr>
        </a:p>
      </dsp:txBody>
      <dsp:txXfrm>
        <a:off x="4443351" y="1830311"/>
        <a:ext cx="3718730" cy="637682"/>
      </dsp:txXfrm>
    </dsp:sp>
    <dsp:sp modelId="{8C066B30-600C-4F4D-91FB-3C9591F3AD5E}">
      <dsp:nvSpPr>
        <dsp:cNvPr id="0" name=""/>
        <dsp:cNvSpPr/>
      </dsp:nvSpPr>
      <dsp:spPr>
        <a:xfrm>
          <a:off x="4374640" y="758635"/>
          <a:ext cx="91440" cy="21890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9042"/>
              </a:lnTo>
              <a:lnTo>
                <a:pt x="75863" y="218904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0E04D-5388-4754-9ACB-3078917F93E3}">
      <dsp:nvSpPr>
        <dsp:cNvPr id="0" name=""/>
        <dsp:cNvSpPr/>
      </dsp:nvSpPr>
      <dsp:spPr>
        <a:xfrm>
          <a:off x="4450503" y="2608997"/>
          <a:ext cx="3758408" cy="677360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rebuchet MS" panose="020B0603020202020204" pitchFamily="34" charset="0"/>
            </a:rPr>
            <a:t>Мониторинг задолженности по налогам и сборам (совместно с УФНС)</a:t>
          </a:r>
          <a:endParaRPr lang="ru-RU" sz="1300" kern="1200" dirty="0">
            <a:latin typeface="Trebuchet MS" panose="020B0603020202020204" pitchFamily="34" charset="0"/>
          </a:endParaRPr>
        </a:p>
      </dsp:txBody>
      <dsp:txXfrm>
        <a:off x="4470342" y="2628836"/>
        <a:ext cx="3718730" cy="637682"/>
      </dsp:txXfrm>
    </dsp:sp>
    <dsp:sp modelId="{47138472-3BDA-4F87-A07E-D7D5627CC6FD}">
      <dsp:nvSpPr>
        <dsp:cNvPr id="0" name=""/>
        <dsp:cNvSpPr/>
      </dsp:nvSpPr>
      <dsp:spPr>
        <a:xfrm>
          <a:off x="4374640" y="758635"/>
          <a:ext cx="91440" cy="3058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58538"/>
              </a:lnTo>
              <a:lnTo>
                <a:pt x="109050" y="30585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082B1-1514-4CD9-8FCB-50E06D42D1B1}">
      <dsp:nvSpPr>
        <dsp:cNvPr id="0" name=""/>
        <dsp:cNvSpPr/>
      </dsp:nvSpPr>
      <dsp:spPr>
        <a:xfrm>
          <a:off x="4483690" y="3460608"/>
          <a:ext cx="3709984" cy="713132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rebuchet MS" panose="020B0603020202020204" pitchFamily="34" charset="0"/>
            </a:rPr>
            <a:t>Система премирования по результатам деятельности</a:t>
          </a:r>
          <a:endParaRPr lang="ru-RU" sz="1300" kern="1200" dirty="0">
            <a:latin typeface="Trebuchet MS" panose="020B0603020202020204" pitchFamily="34" charset="0"/>
          </a:endParaRPr>
        </a:p>
      </dsp:txBody>
      <dsp:txXfrm>
        <a:off x="4504577" y="3481495"/>
        <a:ext cx="3668210" cy="6713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0.62284</cdr:x>
      <cdr:y>0.12881</cdr:y>
    </cdr:from>
    <cdr:to>
      <cdr:x>0.72121</cdr:x>
      <cdr:y>0.19331</cdr:y>
    </cdr:to>
    <cdr:sp macro="" textlink="">
      <cdr:nvSpPr>
        <cdr:cNvPr id="3" name="Выноска-облако 2"/>
        <cdr:cNvSpPr/>
      </cdr:nvSpPr>
      <cdr:spPr>
        <a:xfrm xmlns:a="http://schemas.openxmlformats.org/drawingml/2006/main">
          <a:off x="4665344" y="662559"/>
          <a:ext cx="736839" cy="331718"/>
        </a:xfrm>
        <a:prstGeom xmlns:a="http://schemas.openxmlformats.org/drawingml/2006/main" prst="cloudCallout">
          <a:avLst/>
        </a:prstGeom>
        <a:solidFill xmlns:a="http://schemas.openxmlformats.org/drawingml/2006/main">
          <a:schemeClr val="bg1">
            <a:lumMod val="5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/>
            <a:t>???</a:t>
          </a:r>
          <a:endParaRPr lang="ru-RU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0.07661</cdr:x>
      <cdr:y>0.79307</cdr:y>
    </cdr:from>
    <cdr:to>
      <cdr:x>0.65251</cdr:x>
      <cdr:y>0.96385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 rot="5400000">
          <a:off x="2848327" y="1511613"/>
          <a:ext cx="792088" cy="5125159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0.10177</cdr:x>
      <cdr:y>0.42205</cdr:y>
    </cdr:from>
    <cdr:to>
      <cdr:x>0.16</cdr:x>
      <cdr:y>0.50913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2059" y="1873803"/>
          <a:ext cx="481824" cy="386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39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0.52666</cdr:x>
      <cdr:y>0.33357</cdr:y>
    </cdr:from>
    <cdr:to>
      <cdr:x>0.58488</cdr:x>
      <cdr:y>0.42065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57816" y="1480996"/>
          <a:ext cx="481741" cy="386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48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0.37305</cdr:x>
      <cdr:y>0.59647</cdr:y>
    </cdr:from>
    <cdr:to>
      <cdr:x>0.43127</cdr:x>
      <cdr:y>0.68355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086808" y="2648207"/>
          <a:ext cx="481741" cy="386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21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0.27265</cdr:x>
      <cdr:y>0.22234</cdr:y>
    </cdr:from>
    <cdr:to>
      <cdr:x>0.33088</cdr:x>
      <cdr:y>0.30942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256011" y="987162"/>
          <a:ext cx="481824" cy="386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17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0.78833</cdr:x>
      <cdr:y>0.07409</cdr:y>
    </cdr:from>
    <cdr:to>
      <cdr:x>1</cdr:x>
      <cdr:y>0.48743</cdr:y>
    </cdr:to>
    <cdr:pic>
      <cdr:nvPicPr>
        <cdr:cNvPr id="10" name="Picture 3" descr="C:\Users\nsalnikova\Pictures\Работа\Отчет ДЭСП 2020\Градусник\mometer-variation-vector-124905.jpg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b="7445"/>
        <a:stretch xmlns:a="http://schemas.openxmlformats.org/drawingml/2006/main"/>
      </cdr:blipFill>
      <cdr:spPr bwMode="auto">
        <a:xfrm xmlns:a="http://schemas.openxmlformats.org/drawingml/2006/main">
          <a:off x="6523051" y="328930"/>
          <a:ext cx="1751445" cy="183515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0.05583</cdr:x>
      <cdr:y>0.87607</cdr:y>
    </cdr:from>
    <cdr:to>
      <cdr:x>0.63173</cdr:x>
      <cdr:y>0.96178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 rot="5400000">
          <a:off x="1733131" y="1802653"/>
          <a:ext cx="315890" cy="3167920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0.22717</cdr:x>
      <cdr:y>0.48285</cdr:y>
    </cdr:from>
    <cdr:to>
      <cdr:x>0.2854</cdr:x>
      <cdr:y>0.64305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45749" y="1573448"/>
          <a:ext cx="293690" cy="522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2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0.45501</cdr:x>
      <cdr:y>0.40081</cdr:y>
    </cdr:from>
    <cdr:to>
      <cdr:x>0.51323</cdr:x>
      <cdr:y>0.48789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764981" y="1779519"/>
          <a:ext cx="481741" cy="3866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5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0.26812</cdr:x>
      <cdr:y>0.2808</cdr:y>
    </cdr:from>
    <cdr:to>
      <cdr:x>0.32635</cdr:x>
      <cdr:y>0.36788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352282" y="915036"/>
          <a:ext cx="293690" cy="283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3</a:t>
          </a:r>
          <a:endParaRPr lang="ru-RU" sz="18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0.11395</cdr:x>
      <cdr:y>0.86756</cdr:y>
    </cdr:from>
    <cdr:to>
      <cdr:x>0.68985</cdr:x>
      <cdr:y>0.96185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 rot="5400000">
          <a:off x="2034944" y="1891661"/>
          <a:ext cx="358503" cy="3172783"/>
        </a:xfrm>
        <a:prstGeom xmlns:a="http://schemas.openxmlformats.org/drawingml/2006/main" prst="rightBrac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0.28253</cdr:x>
      <cdr:y>0.51386</cdr:y>
    </cdr:from>
    <cdr:to>
      <cdr:x>0.34075</cdr:x>
      <cdr:y>0.60094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522067" y="1801187"/>
          <a:ext cx="313651" cy="305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9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0.37125</cdr:x>
      <cdr:y>0.28104</cdr:y>
    </cdr:from>
    <cdr:to>
      <cdr:x>0.42948</cdr:x>
      <cdr:y>0.36812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000044" y="985086"/>
          <a:ext cx="313705" cy="305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1</a:t>
          </a:r>
          <a:endParaRPr lang="ru-RU" sz="18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0.32359</cdr:x>
      <cdr:y>0.66899</cdr:y>
    </cdr:from>
    <cdr:to>
      <cdr:x>0.38649</cdr:x>
      <cdr:y>0.75136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89223" y="2008507"/>
          <a:ext cx="542157" cy="24728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dirty="0" smtClean="0"/>
            <a:t>4925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0.39841</cdr:x>
      <cdr:y>0.40796</cdr:y>
    </cdr:from>
    <cdr:to>
      <cdr:x>0.49315</cdr:x>
      <cdr:y>0.47842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16819" y="1152128"/>
          <a:ext cx="432048" cy="19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0.38262</cdr:x>
      <cdr:y>0.35697</cdr:y>
    </cdr:from>
    <cdr:to>
      <cdr:x>0.50895</cdr:x>
      <cdr:y>0.43346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4811" y="1008112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0.41056</cdr:x>
      <cdr:y>0.35697</cdr:y>
    </cdr:from>
    <cdr:to>
      <cdr:x>0.5053</cdr:x>
      <cdr:y>0.43346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1008112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0.11923</cdr:x>
      <cdr:y>0.78785</cdr:y>
    </cdr:from>
    <cdr:to>
      <cdr:x>0.78528</cdr:x>
      <cdr:y>0.84584</cdr:y>
    </cdr:to>
    <cdr:sp macro="" textlink="">
      <cdr:nvSpPr>
        <cdr:cNvPr id="5" name="Правая фигурная скобка 4"/>
        <cdr:cNvSpPr/>
      </cdr:nvSpPr>
      <cdr:spPr>
        <a:xfrm xmlns:a="http://schemas.openxmlformats.org/drawingml/2006/main" rot="5821811">
          <a:off x="3768954" y="2268787"/>
          <a:ext cx="367690" cy="5821342"/>
        </a:xfrm>
        <a:prstGeom xmlns:a="http://schemas.openxmlformats.org/drawingml/2006/main" prst="rightBrace">
          <a:avLst>
            <a:gd name="adj1" fmla="val 8333"/>
            <a:gd name="adj2" fmla="val 49840"/>
          </a:avLst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b="1" dirty="0">
            <a:solidFill>
              <a:prstClr val="black"/>
            </a:solidFill>
          </a:endParaRPr>
        </a:p>
      </cdr:txBody>
    </cdr:sp>
  </cdr:relSizeAnchor>
  <cdr:relSizeAnchor xmlns:cdr="http://schemas.openxmlformats.org/drawingml/2006/chartDrawing">
    <cdr:from>
      <cdr:x>0.12408</cdr:x>
      <cdr:y>0.22608</cdr:y>
    </cdr:from>
    <cdr:to>
      <cdr:x>0.39435</cdr:x>
      <cdr:y>0.37374</cdr:y>
    </cdr:to>
    <cdr:sp macro="" textlink="">
      <cdr:nvSpPr>
        <cdr:cNvPr id="6" name="Выноска-облако 5"/>
        <cdr:cNvSpPr/>
      </cdr:nvSpPr>
      <cdr:spPr>
        <a:xfrm xmlns:a="http://schemas.openxmlformats.org/drawingml/2006/main">
          <a:off x="1084510" y="1433557"/>
          <a:ext cx="2362200" cy="936263"/>
        </a:xfrm>
        <a:prstGeom xmlns:a="http://schemas.openxmlformats.org/drawingml/2006/main" prst="cloudCallou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7635 предложений</a:t>
          </a:r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0.64661</cdr:x>
      <cdr:y>0.25521</cdr:y>
    </cdr:from>
    <cdr:to>
      <cdr:x>1</cdr:x>
      <cdr:y>0.43448</cdr:y>
    </cdr:to>
    <cdr:sp macro="" textlink="">
      <cdr:nvSpPr>
        <cdr:cNvPr id="7" name="Выноска-облако 6"/>
        <cdr:cNvSpPr/>
      </cdr:nvSpPr>
      <cdr:spPr>
        <a:xfrm xmlns:a="http://schemas.openxmlformats.org/drawingml/2006/main">
          <a:off x="5651499" y="1618223"/>
          <a:ext cx="3088641" cy="1136720"/>
        </a:xfrm>
        <a:prstGeom xmlns:a="http://schemas.openxmlformats.org/drawingml/2006/main" prst="cloudCallou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16481 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предложение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0.22161</cdr:x>
      <cdr:y>0.28483</cdr:y>
    </cdr:from>
    <cdr:to>
      <cdr:x>0.70973</cdr:x>
      <cdr:y>0.66217</cdr:y>
    </cdr:to>
    <cdr:sp macro="" textlink="">
      <cdr:nvSpPr>
        <cdr:cNvPr id="9" name="Круговая стрелка 8"/>
        <cdr:cNvSpPr/>
      </cdr:nvSpPr>
      <cdr:spPr>
        <a:xfrm xmlns:a="http://schemas.openxmlformats.org/drawingml/2006/main" rot="20186274">
          <a:off x="1936912" y="1806038"/>
          <a:ext cx="4266240" cy="2392680"/>
        </a:xfrm>
        <a:prstGeom xmlns:a="http://schemas.openxmlformats.org/drawingml/2006/main" prst="circularArrow">
          <a:avLst>
            <a:gd name="adj1" fmla="val 12500"/>
            <a:gd name="adj2" fmla="val 747713"/>
            <a:gd name="adj3" fmla="val 20457681"/>
            <a:gd name="adj4" fmla="val 10800000"/>
            <a:gd name="adj5" fmla="val 20791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7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0.35577</cdr:x>
      <cdr:y>0.34315</cdr:y>
    </cdr:from>
    <cdr:to>
      <cdr:x>0.51965</cdr:x>
      <cdr:y>0.42367</cdr:y>
    </cdr:to>
    <cdr:sp macro="" textlink="">
      <cdr:nvSpPr>
        <cdr:cNvPr id="10" name="TextBox 9"/>
        <cdr:cNvSpPr txBox="1"/>
      </cdr:nvSpPr>
      <cdr:spPr>
        <a:xfrm xmlns:a="http://schemas.openxmlformats.org/drawingml/2006/main" rot="20050941">
          <a:off x="3109478" y="2175867"/>
          <a:ext cx="1432362" cy="510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dirty="0" smtClean="0"/>
            <a:t>1196 наказов</a:t>
          </a:r>
          <a:endParaRPr lang="ru-RU" sz="1700" dirty="0"/>
        </a:p>
      </cdr:txBody>
    </cdr:sp>
  </cdr:relSizeAnchor>
  <cdr:relSizeAnchor xmlns:cdr="http://schemas.openxmlformats.org/drawingml/2006/chartDrawing">
    <cdr:from>
      <cdr:x>0.77223</cdr:x>
      <cdr:y>0.77091</cdr:y>
    </cdr:from>
    <cdr:to>
      <cdr:x>0.89701</cdr:x>
      <cdr:y>0.82259</cdr:y>
    </cdr:to>
    <cdr:sp macro="" textlink="">
      <cdr:nvSpPr>
        <cdr:cNvPr id="11" name="TextBox 10"/>
        <cdr:cNvSpPr txBox="1"/>
      </cdr:nvSpPr>
      <cdr:spPr>
        <a:xfrm xmlns:a="http://schemas.openxmlformats.org/drawingml/2006/main" rot="303978">
          <a:off x="6749416" y="4888221"/>
          <a:ext cx="1090613" cy="327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dirty="0" smtClean="0"/>
            <a:t>оценка</a:t>
          </a:r>
          <a:endParaRPr lang="ru-RU" sz="1700" dirty="0"/>
        </a:p>
      </cdr:txBody>
    </cdr:sp>
  </cdr:relSizeAnchor>
  <cdr:relSizeAnchor xmlns:cdr="http://schemas.openxmlformats.org/drawingml/2006/chartDrawing">
    <cdr:from>
      <cdr:x>0.59968</cdr:x>
      <cdr:y>0.30404</cdr:y>
    </cdr:from>
    <cdr:to>
      <cdr:x>0.6532</cdr:x>
      <cdr:y>0.37855</cdr:y>
    </cdr:to>
    <cdr:sp macro="" textlink="">
      <cdr:nvSpPr>
        <cdr:cNvPr id="13" name="Плюс 12"/>
        <cdr:cNvSpPr/>
      </cdr:nvSpPr>
      <cdr:spPr>
        <a:xfrm xmlns:a="http://schemas.openxmlformats.org/drawingml/2006/main">
          <a:off x="5241310" y="1927860"/>
          <a:ext cx="467777" cy="472440"/>
        </a:xfrm>
        <a:prstGeom xmlns:a="http://schemas.openxmlformats.org/drawingml/2006/main" prst="mathPlus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BD96-9FCE-4DB0-A49C-E3CCCB1FFB6A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9E07A-1B02-486D-9A9E-67A859ADD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0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D205-5EE4-482F-9351-FE9A1FB204D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1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9D205-5EE4-482F-9351-FE9A1FB204D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8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1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0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0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64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2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72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59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1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68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1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13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54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3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3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02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614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64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4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66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811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10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71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4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2" y="2349223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3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9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90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69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9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6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6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8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5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45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4" y="548645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7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4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1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7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67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7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1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0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2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5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77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76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565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3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456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518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185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826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366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421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83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010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693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8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284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912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77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37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1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998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1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116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482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8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2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0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2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6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4A0726-7AEB-43AA-B6B1-D493FC6D1CA4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1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86DB30-C37A-464C-A450-6603740BC6D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0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1C68CF-A991-4EB5-8BFF-CFA3C507BFEB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7297E8-A774-492F-BA4E-7AE83AAEE10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8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3126-4966-4E1C-8E59-58416EF388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4AC2D-0617-41DA-A81F-0470C029A2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7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3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"/>
            <a:ext cx="7886700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1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8.xml"/><Relationship Id="rId6" Type="http://schemas.microsoft.com/office/2007/relationships/hdphoto" Target="../media/hdphoto8.wdp"/><Relationship Id="rId5" Type="http://schemas.openxmlformats.org/officeDocument/2006/relationships/image" Target="../media/image36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salnikova\Pictures\Работа\Отчет ДЭСП 2020\Шахматы\razrabotka-strateg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" y="1129733"/>
            <a:ext cx="6881812" cy="38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77242" y="114300"/>
            <a:ext cx="101574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0" algn="ctr">
              <a:spcBef>
                <a:spcPct val="0"/>
              </a:spcBef>
              <a:buClr>
                <a:srgbClr val="1AB39F">
                  <a:lumMod val="75000"/>
                </a:srgbClr>
              </a:buClr>
              <a:buSzPct val="128000"/>
              <a:defRPr/>
            </a:pPr>
            <a:r>
              <a:rPr lang="ru-RU" sz="2800" b="1" dirty="0" smtClean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заседание экономического Совета </a:t>
            </a:r>
          </a:p>
          <a:p>
            <a:pPr marL="640080" lvl="0" algn="ctr">
              <a:spcBef>
                <a:spcPct val="0"/>
              </a:spcBef>
              <a:buClr>
                <a:srgbClr val="1AB39F">
                  <a:lumMod val="75000"/>
                </a:srgbClr>
              </a:buClr>
              <a:buSzPct val="128000"/>
              <a:defRPr/>
            </a:pPr>
            <a:r>
              <a:rPr lang="ru-RU" sz="2000" b="1" dirty="0" smtClean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(итоги деятельности в сфере экономической политики мэрии </a:t>
            </a:r>
          </a:p>
          <a:p>
            <a:pPr marL="640080" lvl="0" algn="ctr">
              <a:spcBef>
                <a:spcPct val="0"/>
              </a:spcBef>
              <a:buClr>
                <a:srgbClr val="1AB39F">
                  <a:lumMod val="75000"/>
                </a:srgbClr>
              </a:buClr>
              <a:buSzPct val="128000"/>
              <a:defRPr/>
            </a:pPr>
            <a:r>
              <a:rPr lang="ru-RU" sz="2000" b="1" dirty="0" smtClean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в 2020 году)</a:t>
            </a:r>
            <a:endParaRPr lang="ru-RU" sz="2000" b="1" dirty="0">
              <a:ln w="10541" cmpd="sng">
                <a:solidFill>
                  <a:srgbClr val="7FD13B">
                    <a:shade val="88000"/>
                    <a:satMod val="110000"/>
                  </a:srgbClr>
                </a:solidFill>
                <a:prstDash val="solid"/>
              </a:ln>
              <a:solidFill>
                <a:srgbClr val="014B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040" y="4690794"/>
            <a:ext cx="66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экономики и стратегического планирования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04737879"/>
              </p:ext>
            </p:extLst>
          </p:nvPr>
        </p:nvGraphicFramePr>
        <p:xfrm>
          <a:off x="122744" y="701040"/>
          <a:ext cx="5500816" cy="368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52400" y="0"/>
            <a:ext cx="9513570" cy="8534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Две шкалы оценки контрольных показателей</a:t>
            </a:r>
            <a:endParaRPr lang="ru-RU" sz="2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" y="4414718"/>
            <a:ext cx="4198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 показателей </a:t>
            </a:r>
            <a:endParaRPr lang="ru-RU" b="1" dirty="0" smtClean="0"/>
          </a:p>
          <a:p>
            <a:pPr algn="ctr"/>
            <a:r>
              <a:rPr lang="ru-RU" b="1" dirty="0" smtClean="0"/>
              <a:t>в сравнении со стартовыми значениями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61560" y="4391858"/>
            <a:ext cx="416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10 показателей </a:t>
            </a:r>
            <a:endParaRPr lang="ru-RU" b="1" dirty="0" smtClean="0"/>
          </a:p>
          <a:p>
            <a:pPr algn="ctr"/>
            <a:r>
              <a:rPr lang="ru-RU" b="1" dirty="0" smtClean="0"/>
              <a:t>в сравнении с плановыми значениями</a:t>
            </a:r>
            <a:endParaRPr lang="ru-RU" b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3292780"/>
              </p:ext>
            </p:extLst>
          </p:nvPr>
        </p:nvGraphicFramePr>
        <p:xfrm>
          <a:off x="4411980" y="670560"/>
          <a:ext cx="5509260" cy="380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 descr="C:\Users\nsalnikova\Pictures\Работа\Отчет ДЭСП 2020\Градусник\изолированный-термометр-пилек-55661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7129" r="8893"/>
          <a:stretch/>
        </p:blipFill>
        <p:spPr bwMode="auto">
          <a:xfrm>
            <a:off x="3596640" y="3322320"/>
            <a:ext cx="1447800" cy="12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44802546"/>
              </p:ext>
            </p:extLst>
          </p:nvPr>
        </p:nvGraphicFramePr>
        <p:xfrm>
          <a:off x="76260" y="295399"/>
          <a:ext cx="5577780" cy="4040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7250430" y="518160"/>
            <a:ext cx="1767840" cy="1455420"/>
          </a:xfrm>
          <a:prstGeom prst="ellipse">
            <a:avLst/>
          </a:prstGeom>
          <a:solidFill>
            <a:srgbClr val="89C06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новых программ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54190" y="2011680"/>
            <a:ext cx="2164080" cy="15087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тыс.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 по изменению лимитов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68340" y="1082040"/>
            <a:ext cx="1885950" cy="14782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проекта по внесению изменений</a:t>
            </a: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608320" y="2781300"/>
            <a:ext cx="1885950" cy="14782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оценки </a:t>
            </a:r>
            <a:r>
              <a:rPr lang="ru-RU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эффектив-ности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программы</a:t>
            </a: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139940" y="3467100"/>
            <a:ext cx="1885950" cy="1478280"/>
          </a:xfrm>
          <a:prstGeom prst="ellipse">
            <a:avLst/>
          </a:prstGeom>
          <a:solidFill>
            <a:srgbClr val="FF818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Совершен-</a:t>
            </a:r>
            <a:r>
              <a:rPr lang="ru-RU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ствование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правового </a:t>
            </a:r>
            <a:r>
              <a:rPr lang="ru-RU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</a:t>
            </a:r>
            <a:r>
              <a:rPr lang="ru-RU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</a:t>
            </a:r>
            <a:endParaRPr lang="ru-RU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Скругленная соединительная линия 2"/>
          <p:cNvCxnSpPr>
            <a:endCxn id="12" idx="3"/>
          </p:cNvCxnSpPr>
          <p:nvPr/>
        </p:nvCxnSpPr>
        <p:spPr>
          <a:xfrm>
            <a:off x="5402580" y="4145280"/>
            <a:ext cx="2013551" cy="583611"/>
          </a:xfrm>
          <a:prstGeom prst="curvedConnector4">
            <a:avLst>
              <a:gd name="adj1" fmla="val 43142"/>
              <a:gd name="adj2" fmla="val 13917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Скругленная соединительная линия 5"/>
          <p:cNvCxnSpPr/>
          <p:nvPr/>
        </p:nvCxnSpPr>
        <p:spPr>
          <a:xfrm rot="5400000" flipH="1" flipV="1">
            <a:off x="5337810" y="2541270"/>
            <a:ext cx="967740" cy="701040"/>
          </a:xfrm>
          <a:prstGeom prst="curvedConnector3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 flipV="1">
            <a:off x="5356860" y="2636520"/>
            <a:ext cx="1556385" cy="64008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rot="5400000" flipH="1" flipV="1">
            <a:off x="5234940" y="1617345"/>
            <a:ext cx="2632710" cy="2297430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 flipH="1" flipV="1">
            <a:off x="5421630" y="3851910"/>
            <a:ext cx="342900" cy="243840"/>
          </a:xfrm>
          <a:prstGeom prst="curvedConnector3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nsalnikova\Pictures\Работа\Отчет ДЭСП 2020\Шарики\depositphotos_53720459-stock-illustration-color-glossy-balloons-background-vecto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20" b="89932" l="9980" r="89919">
                        <a14:foregroundMark x1="45867" y1="7820" x2="45867" y2="7820"/>
                        <a14:foregroundMark x1="14415" y1="25806" x2="14415" y2="25806"/>
                        <a14:foregroundMark x1="12298" y1="28055" x2="12298" y2="28055"/>
                        <a14:foregroundMark x1="79536" y1="9384" x2="79536" y2="9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26522"/>
          <a:stretch/>
        </p:blipFill>
        <p:spPr bwMode="auto">
          <a:xfrm rot="292870">
            <a:off x="4899910" y="-150811"/>
            <a:ext cx="2614998" cy="1981458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91439"/>
            <a:ext cx="9323070" cy="853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+mn-lt"/>
              </a:rPr>
              <a:t>Система</a:t>
            </a:r>
            <a:r>
              <a:rPr lang="ru-RU" sz="3200" b="1" dirty="0" smtClean="0">
                <a:latin typeface="+mn-lt"/>
              </a:rPr>
              <a:t> </a:t>
            </a:r>
            <a:r>
              <a:rPr lang="ru-RU" sz="3600" b="1" dirty="0" smtClean="0">
                <a:latin typeface="+mn-lt"/>
              </a:rPr>
              <a:t>документов</a:t>
            </a:r>
            <a:r>
              <a:rPr lang="ru-RU" sz="3200" b="1" dirty="0" smtClean="0">
                <a:latin typeface="+mn-lt"/>
              </a:rPr>
              <a:t> стратегического планирования</a:t>
            </a:r>
            <a:endParaRPr lang="ru-RU" sz="3200" b="1" dirty="0">
              <a:latin typeface="+mn-lt"/>
            </a:endParaRPr>
          </a:p>
        </p:txBody>
      </p:sp>
      <p:pic>
        <p:nvPicPr>
          <p:cNvPr id="32" name="Picture 2" descr="C:\Users\nsalnikova\Pictures\Работа\Отчет ДЭСП 2020\Шарики\depositphotos_53720459-stock-illustration-color-glossy-balloons-background-vector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20" b="89932" l="9980" r="89919">
                        <a14:foregroundMark x1="45867" y1="7820" x2="45867" y2="7820"/>
                        <a14:foregroundMark x1="14415" y1="25806" x2="14415" y2="25806"/>
                        <a14:foregroundMark x1="12298" y1="28055" x2="12298" y2="28055"/>
                        <a14:foregroundMark x1="79536" y1="9384" x2="79536" y2="9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26522"/>
          <a:stretch/>
        </p:blipFill>
        <p:spPr bwMode="auto">
          <a:xfrm rot="3652437">
            <a:off x="4922937" y="3947160"/>
            <a:ext cx="1573201" cy="119205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2640" y="8689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644640" y="50315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35217" y="4259580"/>
            <a:ext cx="25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82640" y="4556759"/>
            <a:ext cx="25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36420" y="283272"/>
            <a:ext cx="5433060" cy="1064342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ru-RU" sz="2000" kern="0" dirty="0" smtClean="0">
                <a:solidFill>
                  <a:prstClr val="black"/>
                </a:solidFill>
              </a:rPr>
              <a:t>Стратегия </a:t>
            </a:r>
            <a:r>
              <a:rPr lang="ru-RU" sz="2000" kern="0" dirty="0" smtClean="0">
                <a:solidFill>
                  <a:prstClr val="black"/>
                </a:solidFill>
                <a:sym typeface="Wingdings" panose="05000000000000000000" pitchFamily="2" charset="2"/>
              </a:rPr>
              <a:t>социально-экономического развития города Новосибирска на период до 2030 года</a:t>
            </a:r>
            <a:r>
              <a:rPr lang="ru-RU" sz="2000" kern="0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753" y="1409700"/>
            <a:ext cx="7586339" cy="2476103"/>
          </a:xfrm>
          <a:prstGeom prst="roundRect">
            <a:avLst/>
          </a:prstGeom>
          <a:gradFill flip="none"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32" tIns="45716" rIns="91432" bIns="45716" rtlCol="0" anchor="t"/>
          <a:lstStyle/>
          <a:p>
            <a:pPr algn="ctr" defTabSz="914310">
              <a:defRPr/>
            </a:pPr>
            <a:r>
              <a:rPr lang="ru-RU" sz="2000" b="1" kern="0" dirty="0" smtClean="0">
                <a:solidFill>
                  <a:prstClr val="black"/>
                </a:solidFill>
              </a:rPr>
              <a:t>План мероприятий по реализации стратегии социально-экономического развития города Новосибирска до 2030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3464" y="2730104"/>
            <a:ext cx="1650729" cy="720080"/>
          </a:xfrm>
          <a:prstGeom prst="rect">
            <a:avLst/>
          </a:prstGeom>
          <a:solidFill>
            <a:srgbClr val="FFC000"/>
          </a:solidFill>
          <a:ln w="38100" cmpd="tri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4193" y="2710239"/>
            <a:ext cx="1475463" cy="732650"/>
          </a:xfrm>
          <a:prstGeom prst="rect">
            <a:avLst/>
          </a:prstGeom>
          <a:solidFill>
            <a:srgbClr val="FFCCFF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Программы комплексного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07339" y="2710239"/>
            <a:ext cx="1400469" cy="732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Генеральный план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0413" y="2707542"/>
            <a:ext cx="1477554" cy="7380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ru-RU" sz="1600" kern="0" dirty="0" err="1" smtClean="0">
                <a:solidFill>
                  <a:prstClr val="black"/>
                </a:solidFill>
              </a:rPr>
              <a:t>Государст</a:t>
            </a:r>
            <a:r>
              <a:rPr lang="ru-RU" sz="1600" kern="0" dirty="0" smtClean="0">
                <a:solidFill>
                  <a:prstClr val="black"/>
                </a:solidFill>
              </a:rPr>
              <a:t>-венные программы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617" y="4095674"/>
            <a:ext cx="7503301" cy="4528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Бюджет города Новосибирска на очередной финансовый год и плановый период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982980" y="555526"/>
            <a:ext cx="853436" cy="884654"/>
          </a:xfrm>
          <a:prstGeom prst="straightConnector1">
            <a:avLst/>
          </a:pr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" name="Прямая со стрелкой 25"/>
          <p:cNvCxnSpPr/>
          <p:nvPr/>
        </p:nvCxnSpPr>
        <p:spPr>
          <a:xfrm flipH="1">
            <a:off x="970025" y="3725370"/>
            <a:ext cx="1" cy="38182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8957721">
            <a:off x="366920" y="64590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Цели, задачи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47968" y="2707542"/>
            <a:ext cx="1526636" cy="7353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Националь-</a:t>
            </a:r>
            <a:r>
              <a:rPr lang="ru-RU" sz="1600" kern="0" dirty="0" err="1" smtClean="0">
                <a:solidFill>
                  <a:prstClr val="black"/>
                </a:solidFill>
              </a:rPr>
              <a:t>ные</a:t>
            </a:r>
            <a:r>
              <a:rPr lang="ru-RU" sz="1600" kern="0" dirty="0" smtClean="0">
                <a:solidFill>
                  <a:prstClr val="black"/>
                </a:solidFill>
              </a:rPr>
              <a:t> проекты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924" y="4587974"/>
            <a:ext cx="7503301" cy="45287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Внебюджетные средства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6917019" y="3723878"/>
            <a:ext cx="1" cy="38182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228592226"/>
              </p:ext>
            </p:extLst>
          </p:nvPr>
        </p:nvGraphicFramePr>
        <p:xfrm>
          <a:off x="7483164" y="1255334"/>
          <a:ext cx="2987040" cy="378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21040" y="906780"/>
            <a:ext cx="86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2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43013" y="1898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60" y="4655152"/>
            <a:ext cx="8501548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730E00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C0504D">
                    <a:lumMod val="50000"/>
                  </a:srgbClr>
                </a:solidFill>
              </a:rPr>
              <a:t>Численность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</a:rPr>
              <a:t>официально зарегистрированных безработных,  </a:t>
            </a:r>
            <a:r>
              <a:rPr lang="ru-RU" sz="2000" b="1" dirty="0" smtClean="0">
                <a:solidFill>
                  <a:srgbClr val="C0504D">
                    <a:lumMod val="50000"/>
                  </a:srgbClr>
                </a:solidFill>
              </a:rPr>
              <a:t>человек</a:t>
            </a:r>
            <a:endParaRPr lang="ru-RU" sz="2000" b="1" dirty="0">
              <a:solidFill>
                <a:srgbClr val="C0504D">
                  <a:lumMod val="50000"/>
                </a:srgb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63309224"/>
              </p:ext>
            </p:extLst>
          </p:nvPr>
        </p:nvGraphicFramePr>
        <p:xfrm>
          <a:off x="82380" y="1059180"/>
          <a:ext cx="8619659" cy="3467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7523" y="3532508"/>
            <a:ext cx="491277" cy="2539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</a:rPr>
              <a:t>4499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1735" y="2551652"/>
            <a:ext cx="526769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</a:rPr>
              <a:t>30146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9678" y="1962146"/>
            <a:ext cx="582156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</a:rPr>
              <a:t>42296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3464" y="1935502"/>
            <a:ext cx="607112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</a:rPr>
              <a:t>42974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4073" y="4370903"/>
            <a:ext cx="112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31.12.2019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950214" y="4384473"/>
            <a:ext cx="112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31.12.2020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72100" y="4378521"/>
            <a:ext cx="112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30.09.2020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805464" y="4376854"/>
            <a:ext cx="112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30.06.2020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164100" y="4370903"/>
            <a:ext cx="112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31.03.2020</a:t>
            </a:r>
            <a:endParaRPr lang="ru-RU" sz="1400" dirty="0"/>
          </a:p>
        </p:txBody>
      </p:sp>
      <p:pic>
        <p:nvPicPr>
          <p:cNvPr id="34" name="Picture 2" descr="C:\Users\nsalnikova\Pictures\iK12Q67S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7"/>
          <a:stretch/>
        </p:blipFill>
        <p:spPr bwMode="auto">
          <a:xfrm>
            <a:off x="6151239" y="638026"/>
            <a:ext cx="2548889" cy="116812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Заголовок 1"/>
          <p:cNvSpPr txBox="1">
            <a:spLocks/>
          </p:cNvSpPr>
          <p:nvPr/>
        </p:nvSpPr>
        <p:spPr>
          <a:xfrm>
            <a:off x="0" y="220981"/>
            <a:ext cx="9323070" cy="7162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prstClr val="black"/>
                </a:solidFill>
                <a:effectLst/>
                <a:latin typeface="Trebuchet MS"/>
              </a:rPr>
              <a:t>1. Развитие человеческого капитала</a:t>
            </a:r>
            <a:endParaRPr lang="ru-RU" sz="3200" b="1" dirty="0">
              <a:solidFill>
                <a:prstClr val="black"/>
              </a:solidFill>
              <a:effectLst/>
              <a:latin typeface="Trebuchet MS"/>
            </a:endParaRPr>
          </a:p>
        </p:txBody>
      </p:sp>
      <p:pic>
        <p:nvPicPr>
          <p:cNvPr id="37" name="Picture 3" descr="C:\Users\nsalnikova\Pictures\Работа\images__news_2015-08_rinok-v-R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4" y="768032"/>
            <a:ext cx="2927165" cy="226123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0852164"/>
              </p:ext>
            </p:extLst>
          </p:nvPr>
        </p:nvGraphicFramePr>
        <p:xfrm>
          <a:off x="107504" y="733536"/>
          <a:ext cx="820891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404664" y="-110058"/>
            <a:ext cx="8655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lang="ru-RU" sz="2800" b="1" dirty="0">
                <a:solidFill>
                  <a:srgbClr val="0D470D"/>
                </a:solidFill>
                <a:effectLst>
                  <a:reflection blurRad="6350" stA="39000" endPos="22000" dir="5400000" sy="-100000" algn="bl" rotWithShape="0"/>
                </a:effectLst>
              </a:rPr>
              <a:t>Совершенствование системы </a:t>
            </a:r>
            <a:endParaRPr lang="ru-RU" sz="2800" b="1" dirty="0" smtClean="0">
              <a:solidFill>
                <a:srgbClr val="0D470D"/>
              </a:solidFill>
              <a:effectLst>
                <a:reflection blurRad="6350" stA="39000" endPos="22000" dir="5400000" sy="-100000" algn="bl" rotWithShape="0"/>
              </a:effectLst>
            </a:endParaRPr>
          </a:p>
          <a:p>
            <a:pPr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  <a:defRPr/>
            </a:pPr>
            <a:r>
              <a:rPr lang="ru-RU" sz="2800" b="1" dirty="0" smtClean="0">
                <a:solidFill>
                  <a:srgbClr val="0D470D"/>
                </a:solidFill>
                <a:effectLst>
                  <a:reflection blurRad="6350" stA="39000" endPos="22000" dir="5400000" sy="-100000" algn="bl" rotWithShape="0"/>
                </a:effectLst>
              </a:rPr>
              <a:t>оплаты </a:t>
            </a:r>
            <a:r>
              <a:rPr lang="ru-RU" sz="2800" b="1" dirty="0">
                <a:solidFill>
                  <a:srgbClr val="0D470D"/>
                </a:solidFill>
                <a:effectLst>
                  <a:reflection blurRad="6350" stA="39000" endPos="22000" dir="5400000" sy="-100000" algn="bl" rotWithShape="0"/>
                </a:effectLst>
              </a:rPr>
              <a:t>труда</a:t>
            </a:r>
          </a:p>
        </p:txBody>
      </p:sp>
      <p:pic>
        <p:nvPicPr>
          <p:cNvPr id="6" name="Picture 2" descr="\\106010004-010\общая папка\Круглый стол\За 2018 год\Картинки\skolk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19" y="12107"/>
            <a:ext cx="2217681" cy="148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ая соединительная линия 3"/>
          <p:cNvSpPr/>
          <p:nvPr/>
        </p:nvSpPr>
        <p:spPr>
          <a:xfrm>
            <a:off x="4531017" y="2630412"/>
            <a:ext cx="1313523" cy="210160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35339"/>
                </a:lnTo>
                <a:lnTo>
                  <a:pt x="115141" y="1935339"/>
                </a:lnTo>
              </a:path>
            </a:pathLst>
          </a:custGeom>
          <a:noFill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062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-78423" y="-58266"/>
            <a:ext cx="925252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0D470D"/>
                </a:solidFill>
                <a:effectLst>
                  <a:reflection blurRad="6350" stA="39000" endPos="22000" dir="5400000" sy="-100000" algn="bl" rotWithShape="0"/>
                </a:effectLst>
              </a:rPr>
              <a:t>Социальное партнерство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1270285"/>
              </p:ext>
            </p:extLst>
          </p:nvPr>
        </p:nvGraphicFramePr>
        <p:xfrm>
          <a:off x="251520" y="555527"/>
          <a:ext cx="86409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\\106010004-010\общая папка\Круглый стол\За 2018 год\Картинки\800px_COLOURBOX48457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79" y="2766008"/>
            <a:ext cx="2952328" cy="21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41522" y="799088"/>
            <a:ext cx="3168352" cy="17222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00" b="1" dirty="0">
                <a:solidFill>
                  <a:prstClr val="black"/>
                </a:solidFill>
              </a:rPr>
              <a:t>1359</a:t>
            </a:r>
            <a:r>
              <a:rPr lang="ru-RU" sz="2100" dirty="0">
                <a:solidFill>
                  <a:prstClr val="black"/>
                </a:solidFill>
              </a:rPr>
              <a:t> коллективных договоров </a:t>
            </a:r>
            <a:r>
              <a:rPr lang="ru-RU" sz="2100" dirty="0" smtClean="0">
                <a:solidFill>
                  <a:prstClr val="black"/>
                </a:solidFill>
              </a:rPr>
              <a:t>(295 </a:t>
            </a:r>
            <a:r>
              <a:rPr lang="ru-RU" sz="2100" dirty="0">
                <a:solidFill>
                  <a:prstClr val="black"/>
                </a:solidFill>
              </a:rPr>
              <a:t>тыс. </a:t>
            </a:r>
            <a:r>
              <a:rPr lang="ru-RU" sz="2100" dirty="0">
                <a:solidFill>
                  <a:prstClr val="black"/>
                </a:solidFill>
              </a:rPr>
              <a:t>человек)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8064" y="686820"/>
            <a:ext cx="2952328" cy="18345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Легализованы трудовые отношения</a:t>
            </a:r>
            <a:r>
              <a:rPr lang="en-US" dirty="0" smtClean="0">
                <a:solidFill>
                  <a:prstClr val="black"/>
                </a:solidFill>
              </a:rPr>
              <a:t> c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&gt;</a:t>
            </a:r>
            <a:r>
              <a:rPr lang="ru-RU" dirty="0" smtClean="0">
                <a:solidFill>
                  <a:prstClr val="black"/>
                </a:solidFill>
              </a:rPr>
              <a:t>30 </a:t>
            </a:r>
            <a:r>
              <a:rPr lang="ru-RU" dirty="0" smtClean="0">
                <a:solidFill>
                  <a:prstClr val="black"/>
                </a:solidFill>
              </a:rPr>
              <a:t>тыс. </a:t>
            </a:r>
            <a:r>
              <a:rPr lang="ru-RU" dirty="0" smtClean="0">
                <a:solidFill>
                  <a:prstClr val="black"/>
                </a:solidFill>
              </a:rPr>
              <a:t>человек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1522" y="2931790"/>
            <a:ext cx="3191563" cy="18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7 соглашений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льбом МТ_09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5434" y="1660207"/>
            <a:ext cx="4176463" cy="2021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026812"/>
            <a:ext cx="4183372" cy="1854248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C:\Users\evishnyakova\AppData\Local\Microsoft\Windows\Temporary Internet Files\Content.Outlook\X89ERIT4\111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0" y="1001302"/>
            <a:ext cx="3981693" cy="196381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vishnyakova\AppData\Local\Microsoft\Windows\Temporary Internet Files\Content.Outlook\X89ERIT4\222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4705"/>
            <a:ext cx="4111366" cy="1960407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0" y="3020729"/>
            <a:ext cx="3981693" cy="186033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220981"/>
            <a:ext cx="9323070" cy="7162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effectLst/>
                <a:latin typeface="+mn-lt"/>
              </a:rPr>
              <a:t>2. Рост экономического потенциала</a:t>
            </a:r>
            <a:endParaRPr lang="ru-RU" sz="3200" b="1" dirty="0">
              <a:effectLst/>
              <a:latin typeface="+mn-lt"/>
            </a:endParaRPr>
          </a:p>
        </p:txBody>
      </p:sp>
      <p:pic>
        <p:nvPicPr>
          <p:cNvPr id="4099" name="Picture 3" descr="C:\Users\nsalnikova\Pictures\146-1462721_revenue-icon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12" b="94088" l="10000" r="90000">
                        <a14:foregroundMark x1="55000" y1="8446" x2="55000" y2="8446"/>
                        <a14:foregroundMark x1="50595" y1="92230" x2="50595" y2="92230"/>
                        <a14:foregroundMark x1="80238" y1="7264" x2="80238" y2="7264"/>
                        <a14:foregroundMark x1="51905" y1="6081" x2="51905" y2="6081"/>
                        <a14:foregroundMark x1="57857" y1="94088" x2="57857" y2="94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97" y="1729255"/>
            <a:ext cx="3664992" cy="258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06010004-010\общая папка\0_ОТЧЕТ ФЭБ\Итоги 2020 ДЭиСП\Заседание\Заготовки\5. Сечен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8408">
            <a:off x="-3003595" y="986695"/>
            <a:ext cx="8017598" cy="56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6010004-010\общая папка\0_ОТЧЕТ ФЭБ\Итоги 2020 ДЭиСП\Заседание\Заготовки\5.Ереванская 1,045 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13" y="1162050"/>
            <a:ext cx="4722787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salnikova\Pictures\ветх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131" y="822960"/>
            <a:ext cx="3451074" cy="268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20981"/>
            <a:ext cx="9323070" cy="716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effectLst/>
                <a:latin typeface="+mn-lt"/>
              </a:rPr>
              <a:t>Ветхое и аварийное жилье</a:t>
            </a:r>
            <a:endParaRPr lang="ru-RU" sz="3200" b="1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3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salnikova\Pictures\Работа\Отчет ДЭСП 2020\икгс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68804"/>
            <a:ext cx="8900160" cy="28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63560266"/>
              </p:ext>
            </p:extLst>
          </p:nvPr>
        </p:nvGraphicFramePr>
        <p:xfrm>
          <a:off x="286385" y="650241"/>
          <a:ext cx="8737600" cy="416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458470" y="1982472"/>
            <a:ext cx="840613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2"/>
          <p:cNvSpPr txBox="1">
            <a:spLocks/>
          </p:cNvSpPr>
          <p:nvPr/>
        </p:nvSpPr>
        <p:spPr>
          <a:xfrm>
            <a:off x="-1141567" y="4665370"/>
            <a:ext cx="11377604" cy="52385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sz="2000" dirty="0" smtClean="0">
                <a:solidFill>
                  <a:srgbClr val="2D1341"/>
                </a:solidFill>
                <a:effectLst>
                  <a:reflection blurRad="6350" stA="39000" endPos="22000" dir="5400000" sy="-100000" algn="bl" rotWithShape="0"/>
                </a:effectLst>
                <a:latin typeface="Trebuchet MS"/>
              </a:rPr>
              <a:t>Индекс качества городской среды крупнейших городов РФ в 2019 году</a:t>
            </a:r>
            <a:endParaRPr lang="ru-RU" sz="2000" dirty="0">
              <a:solidFill>
                <a:srgbClr val="2D1341"/>
              </a:solidFill>
              <a:effectLst>
                <a:reflection blurRad="6350" stA="39000" endPos="22000" dir="5400000" sy="-100000" algn="bl" rotWithShape="0"/>
              </a:effectLst>
              <a:latin typeface="Trebuchet M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20981"/>
            <a:ext cx="9323070" cy="7162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effectLst/>
                <a:latin typeface="+mn-lt"/>
              </a:rPr>
              <a:t>3</a:t>
            </a:r>
            <a:r>
              <a:rPr lang="ru-RU" sz="3200" b="1" dirty="0" smtClean="0">
                <a:effectLst/>
                <a:latin typeface="+mn-lt"/>
              </a:rPr>
              <a:t>. Формирование современной и безопасной  городской среды</a:t>
            </a:r>
            <a:endParaRPr lang="ru-RU" sz="3200" b="1" dirty="0">
              <a:effectLst/>
              <a:latin typeface="+mn-lt"/>
            </a:endParaRPr>
          </a:p>
        </p:txBody>
      </p:sp>
      <p:pic>
        <p:nvPicPr>
          <p:cNvPr id="10" name="Picture 2" descr="C:\Users\nsalnikova\Pictures\Работа\Отчет ДЭСП 2020\gorsreda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69" y="579121"/>
            <a:ext cx="1636031" cy="12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" y="1567934"/>
            <a:ext cx="5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180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" y="1956554"/>
            <a:ext cx="2369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Средний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уровень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3" name="Picture 2" descr="Картинки по запросу галочка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296" y="3893820"/>
            <a:ext cx="308576" cy="42103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48192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69911626"/>
              </p:ext>
            </p:extLst>
          </p:nvPr>
        </p:nvGraphicFramePr>
        <p:xfrm>
          <a:off x="0" y="-495300"/>
          <a:ext cx="8740140" cy="634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-82822"/>
            <a:ext cx="9513570" cy="853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Количество предложений по наказам избирателей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408539">
            <a:off x="326455" y="4543610"/>
            <a:ext cx="3549302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prstClr val="black"/>
                </a:solidFill>
              </a:rPr>
              <a:t>РЕАЛИЗОВАНО 2884 наказа (оценка)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7770" y="3215089"/>
            <a:ext cx="556260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prstClr val="black"/>
                </a:solidFill>
              </a:rPr>
              <a:t>431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6205" y="3492832"/>
            <a:ext cx="638175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prstClr val="black"/>
                </a:solidFill>
              </a:rPr>
              <a:t>691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4605" y="3312438"/>
            <a:ext cx="584835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prstClr val="black"/>
                </a:solidFill>
              </a:rPr>
              <a:t>664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8567" y="3645232"/>
            <a:ext cx="569794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prstClr val="black"/>
                </a:solidFill>
              </a:rPr>
              <a:t>698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8955" y="3881452"/>
            <a:ext cx="565785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prstClr val="black"/>
                </a:solidFill>
              </a:rPr>
              <a:t>400</a:t>
            </a:r>
            <a:endParaRPr lang="ru-RU" sz="17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" y="751254"/>
            <a:ext cx="168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</a:t>
            </a:r>
            <a:r>
              <a:rPr lang="ru-RU" b="1" dirty="0" smtClean="0"/>
              <a:t> созыв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07406" y="753591"/>
            <a:ext cx="168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VII</a:t>
            </a:r>
            <a:r>
              <a:rPr lang="ru-RU" b="1" dirty="0" smtClean="0"/>
              <a:t> созыв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68041" y="3028231"/>
            <a:ext cx="2165786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prstClr val="black"/>
                </a:solidFill>
              </a:rPr>
              <a:t>ПЛАН 4368 наказов</a:t>
            </a:r>
            <a:endParaRPr lang="ru-RU" sz="1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salnikova\Pictures\Работа\Отчет ДЭСП 2020\Стрелки\3010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" y="-446500"/>
            <a:ext cx="8519160" cy="592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77241" y="190500"/>
            <a:ext cx="10157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0" algn="ctr">
              <a:spcBef>
                <a:spcPct val="0"/>
              </a:spcBef>
              <a:buClr>
                <a:srgbClr val="1AB39F">
                  <a:lumMod val="75000"/>
                </a:srgbClr>
              </a:buClr>
              <a:buSzPct val="128000"/>
              <a:defRPr/>
            </a:pPr>
            <a:r>
              <a:rPr lang="ru-RU" sz="2800" b="1" dirty="0" smtClean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социально-экономического развития </a:t>
            </a:r>
            <a:endParaRPr lang="ru-RU" sz="2800" b="1" dirty="0">
              <a:ln w="1905"/>
              <a:solidFill>
                <a:srgbClr val="014B4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0080" lvl="0" algn="ctr">
              <a:spcBef>
                <a:spcPct val="0"/>
              </a:spcBef>
              <a:buClr>
                <a:srgbClr val="1AB39F">
                  <a:lumMod val="75000"/>
                </a:srgbClr>
              </a:buClr>
              <a:buSzPct val="128000"/>
              <a:defRPr/>
            </a:pPr>
            <a:r>
              <a:rPr lang="ru-RU" sz="2800" b="1" dirty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</a:t>
            </a:r>
            <a:r>
              <a:rPr lang="ru-RU" sz="2800" b="1" dirty="0" smtClean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до 2030 года</a:t>
            </a:r>
          </a:p>
          <a:p>
            <a:pPr marL="640080" lvl="0" algn="ctr">
              <a:spcBef>
                <a:spcPct val="0"/>
              </a:spcBef>
              <a:buClr>
                <a:srgbClr val="1AB39F">
                  <a:lumMod val="75000"/>
                </a:srgbClr>
              </a:buClr>
              <a:buSzPct val="128000"/>
              <a:defRPr/>
            </a:pPr>
            <a:r>
              <a:rPr lang="ru-RU" sz="2000" b="1" dirty="0" smtClean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(принята решением Совета депутатов города Новосибирска </a:t>
            </a:r>
          </a:p>
          <a:p>
            <a:pPr marL="640080" lvl="0" algn="ctr">
              <a:spcBef>
                <a:spcPct val="0"/>
              </a:spcBef>
              <a:buClr>
                <a:srgbClr val="1AB39F">
                  <a:lumMod val="75000"/>
                </a:srgbClr>
              </a:buClr>
              <a:buSzPct val="128000"/>
              <a:defRPr/>
            </a:pPr>
            <a:r>
              <a:rPr lang="ru-RU" sz="2000" b="1" dirty="0" smtClean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24.12.2018 № 726)</a:t>
            </a:r>
            <a:endParaRPr lang="ru-RU" sz="2000" b="1" dirty="0">
              <a:ln w="10541" cmpd="sng">
                <a:solidFill>
                  <a:srgbClr val="7FD13B">
                    <a:shade val="88000"/>
                    <a:satMod val="110000"/>
                  </a:srgbClr>
                </a:solidFill>
                <a:prstDash val="solid"/>
              </a:ln>
              <a:solidFill>
                <a:srgbClr val="014B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salnikova\Pictures\Работа\Отчет ДЭСП 2020\Шахматы\razrabotka-strateg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" y="1129733"/>
            <a:ext cx="6881812" cy="380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777242" y="114300"/>
            <a:ext cx="101574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0" algn="ctr">
              <a:spcBef>
                <a:spcPct val="0"/>
              </a:spcBef>
              <a:buClr>
                <a:srgbClr val="1AB39F">
                  <a:lumMod val="75000"/>
                </a:srgbClr>
              </a:buClr>
              <a:buSzPct val="128000"/>
              <a:defRPr/>
            </a:pPr>
            <a:r>
              <a:rPr lang="ru-RU" sz="2800" b="1" dirty="0" smtClean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заседание экономического Совета </a:t>
            </a:r>
          </a:p>
          <a:p>
            <a:pPr marL="640080" lvl="0" algn="ctr">
              <a:spcBef>
                <a:spcPct val="0"/>
              </a:spcBef>
              <a:buClr>
                <a:srgbClr val="1AB39F">
                  <a:lumMod val="75000"/>
                </a:srgbClr>
              </a:buClr>
              <a:buSzPct val="128000"/>
              <a:defRPr/>
            </a:pPr>
            <a:r>
              <a:rPr lang="ru-RU" sz="2000" b="1" dirty="0" smtClean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(итоги деятельности в сфере экономической политики мэрии </a:t>
            </a:r>
          </a:p>
          <a:p>
            <a:pPr marL="640080" lvl="0" algn="ctr">
              <a:spcBef>
                <a:spcPct val="0"/>
              </a:spcBef>
              <a:buClr>
                <a:srgbClr val="1AB39F">
                  <a:lumMod val="75000"/>
                </a:srgbClr>
              </a:buClr>
              <a:buSzPct val="128000"/>
              <a:defRPr/>
            </a:pPr>
            <a:r>
              <a:rPr lang="ru-RU" sz="2000" b="1" dirty="0" smtClean="0">
                <a:ln w="1905"/>
                <a:solidFill>
                  <a:srgbClr val="014B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в 2020 году)</a:t>
            </a:r>
            <a:endParaRPr lang="ru-RU" sz="2000" b="1" dirty="0">
              <a:ln w="10541" cmpd="sng">
                <a:solidFill>
                  <a:srgbClr val="7FD13B">
                    <a:shade val="88000"/>
                    <a:satMod val="110000"/>
                  </a:srgbClr>
                </a:solidFill>
                <a:prstDash val="solid"/>
              </a:ln>
              <a:solidFill>
                <a:srgbClr val="014B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040" y="4690794"/>
            <a:ext cx="664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экономики и стратегического планирования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7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1880" y="783224"/>
            <a:ext cx="2232248" cy="3752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50" dirty="0" smtClean="0">
                <a:solidFill>
                  <a:prstClr val="black"/>
                </a:solidFill>
              </a:rPr>
              <a:t>II</a:t>
            </a:r>
            <a:r>
              <a:rPr lang="ru-RU" sz="1550" dirty="0" smtClean="0">
                <a:solidFill>
                  <a:prstClr val="black"/>
                </a:solidFill>
              </a:rPr>
              <a:t>. Экономический потенциал</a:t>
            </a:r>
            <a:endParaRPr lang="ru-RU" sz="155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5719" y="2193710"/>
            <a:ext cx="1632085" cy="450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Демография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5719" y="2759951"/>
            <a:ext cx="1632085" cy="45987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Здоровье, долголетие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5701" y="3342866"/>
            <a:ext cx="1632085" cy="4530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Занятость, доходы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9102" y="3873266"/>
            <a:ext cx="1628684" cy="4266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Жизненные потребности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9102" y="4407956"/>
            <a:ext cx="1628684" cy="468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Социальная устойчивость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07903" y="2193710"/>
            <a:ext cx="1873711" cy="45004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Наука, высокие технологии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07904" y="2758157"/>
            <a:ext cx="1873710" cy="461665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Инновационное производство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07904" y="3323126"/>
            <a:ext cx="1873710" cy="47276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Торговля и сервис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7904" y="3874640"/>
            <a:ext cx="1873710" cy="42530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Инвестиции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4408745"/>
            <a:ext cx="1873710" cy="46726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Цифровая экономика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96136" y="2207531"/>
            <a:ext cx="1567028" cy="43622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Правопорядок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96161" y="2758157"/>
            <a:ext cx="1567027" cy="46166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Предупреждение ЧС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96135" y="3325277"/>
            <a:ext cx="1567027" cy="47060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Надежность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коммун. систем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06284" y="3874640"/>
            <a:ext cx="1567027" cy="42530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Энергетическая безопасность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96161" y="4389518"/>
            <a:ext cx="1567027" cy="4864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Экологическая безопасность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719" y="1275606"/>
            <a:ext cx="1632085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1</a:t>
            </a:r>
            <a:r>
              <a:rPr lang="ru-RU" sz="1600" dirty="0" smtClean="0">
                <a:solidFill>
                  <a:prstClr val="black"/>
                </a:solidFill>
              </a:rPr>
              <a:t>. Рост численности населения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34872" y="1275606"/>
            <a:ext cx="158097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2. Рост гуманитарного потенциала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01128" y="1275606"/>
            <a:ext cx="1980487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3. Устойчивый экономический рост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20095" y="1275606"/>
            <a:ext cx="1605055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dirty="0" smtClean="0">
                <a:solidFill>
                  <a:prstClr val="black"/>
                </a:solidFill>
              </a:rPr>
              <a:t>5. Улучшение качества городской среды</a:t>
            </a:r>
            <a:endParaRPr lang="ru-RU" sz="155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6136" y="1275606"/>
            <a:ext cx="1567028" cy="8640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</a:rPr>
              <a:t>4. Обеспечение безопасной жизни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34875" y="2193711"/>
            <a:ext cx="1574839" cy="450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Образование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834875" y="2759951"/>
            <a:ext cx="1574839" cy="4598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Культура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34873" y="3331166"/>
            <a:ext cx="1580972" cy="4647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Спорт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34874" y="3859592"/>
            <a:ext cx="1580970" cy="440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Молодежная политика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34880" y="4408745"/>
            <a:ext cx="1580969" cy="46726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Внешние связи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420076" y="2211644"/>
            <a:ext cx="1615410" cy="4321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Пространствен-ное развитие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426301" y="2758157"/>
            <a:ext cx="1598835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Архитектурный облик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426296" y="3325277"/>
            <a:ext cx="1609190" cy="47060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Проблемные объекты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426297" y="3868376"/>
            <a:ext cx="1617718" cy="4315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Дорожная сеть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426298" y="4377179"/>
            <a:ext cx="1617734" cy="4988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Транспорт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46" name="Прямая соединительная линия 45"/>
          <p:cNvCxnSpPr>
            <a:stCxn id="4" idx="2"/>
            <a:endCxn id="5" idx="0"/>
          </p:cNvCxnSpPr>
          <p:nvPr/>
        </p:nvCxnSpPr>
        <p:spPr>
          <a:xfrm flipH="1">
            <a:off x="1787787" y="672785"/>
            <a:ext cx="2820217" cy="1104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" idx="2"/>
            <a:endCxn id="7" idx="0"/>
          </p:cNvCxnSpPr>
          <p:nvPr/>
        </p:nvCxnSpPr>
        <p:spPr>
          <a:xfrm>
            <a:off x="4608004" y="672785"/>
            <a:ext cx="2812089" cy="1104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" idx="2"/>
            <a:endCxn id="6" idx="0"/>
          </p:cNvCxnSpPr>
          <p:nvPr/>
        </p:nvCxnSpPr>
        <p:spPr>
          <a:xfrm>
            <a:off x="4608004" y="672785"/>
            <a:ext cx="0" cy="1104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615962" y="1167607"/>
            <a:ext cx="0" cy="108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5" idx="2"/>
            <a:endCxn id="16" idx="0"/>
          </p:cNvCxnSpPr>
          <p:nvPr/>
        </p:nvCxnSpPr>
        <p:spPr>
          <a:xfrm flipH="1">
            <a:off x="971762" y="1158509"/>
            <a:ext cx="816025" cy="117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6557626" y="1158521"/>
            <a:ext cx="803126" cy="117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5" idx="2"/>
            <a:endCxn id="25" idx="0"/>
          </p:cNvCxnSpPr>
          <p:nvPr/>
        </p:nvCxnSpPr>
        <p:spPr>
          <a:xfrm>
            <a:off x="1787787" y="1158509"/>
            <a:ext cx="837571" cy="117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27" idx="0"/>
          </p:cNvCxnSpPr>
          <p:nvPr/>
        </p:nvCxnSpPr>
        <p:spPr>
          <a:xfrm>
            <a:off x="7360776" y="1167607"/>
            <a:ext cx="861847" cy="1079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796153" y="783224"/>
            <a:ext cx="3247879" cy="3752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III</a:t>
            </a:r>
            <a:r>
              <a:rPr lang="ru-RU" sz="1600" dirty="0" smtClean="0">
                <a:solidFill>
                  <a:prstClr val="black"/>
                </a:solidFill>
              </a:rPr>
              <a:t>. Городская среда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702" y="783224"/>
            <a:ext cx="3264170" cy="3752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I</a:t>
            </a:r>
            <a:r>
              <a:rPr lang="ru-RU" sz="1600" dirty="0" smtClean="0">
                <a:solidFill>
                  <a:prstClr val="black"/>
                </a:solidFill>
              </a:rPr>
              <a:t>. Человеческий капитал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23628" y="78719"/>
            <a:ext cx="6768752" cy="5940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Стабильное улучшение качества жизни жителей Новосибирска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59102" y="2139702"/>
            <a:ext cx="0" cy="24437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838727" y="2139702"/>
            <a:ext cx="0" cy="24445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796135" y="2139702"/>
            <a:ext cx="1" cy="24445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420075" y="2139702"/>
            <a:ext cx="0" cy="2443773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595159" y="2139702"/>
            <a:ext cx="5971" cy="250227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13" idx="1"/>
          </p:cNvCxnSpPr>
          <p:nvPr/>
        </p:nvCxnSpPr>
        <p:spPr>
          <a:xfrm flipH="1">
            <a:off x="3585629" y="2418734"/>
            <a:ext cx="122274" cy="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3595159" y="2938582"/>
            <a:ext cx="1068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3585628" y="3515137"/>
            <a:ext cx="1068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17" idx="1"/>
          </p:cNvCxnSpPr>
          <p:nvPr/>
        </p:nvCxnSpPr>
        <p:spPr>
          <a:xfrm flipH="1">
            <a:off x="3601130" y="4087291"/>
            <a:ext cx="10677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3585628" y="4642375"/>
            <a:ext cx="10680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8666" y="3482340"/>
            <a:ext cx="5688634" cy="15069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9852" y="646594"/>
            <a:ext cx="5688634" cy="150224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-92546"/>
            <a:ext cx="925252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Clr>
                <a:srgbClr val="F14124">
                  <a:lumMod val="75000"/>
                </a:srgb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solidFill>
                  <a:srgbClr val="C0504D">
                    <a:lumMod val="50000"/>
                  </a:srgbClr>
                </a:solidFill>
                <a:effectLst>
                  <a:reflection blurRad="6350" stA="39000" endPos="22000" dir="5400000" sy="-100000" algn="bl" rotWithShape="0"/>
                </a:effectLst>
                <a:latin typeface="Trebuchet MS"/>
              </a:rPr>
              <a:t>Этапы</a:t>
            </a:r>
            <a:r>
              <a:rPr lang="ru-RU" sz="4000" dirty="0" smtClean="0">
                <a:solidFill>
                  <a:srgbClr val="4F81BD">
                    <a:lumMod val="50000"/>
                  </a:srgbClr>
                </a:solidFill>
                <a:effectLst>
                  <a:reflection blurRad="6350" stA="39000" endPos="22000" dir="5400000" sy="-100000" algn="bl" rotWithShape="0"/>
                </a:effectLst>
                <a:latin typeface="Trebuchet MS"/>
              </a:rPr>
              <a:t> </a:t>
            </a:r>
            <a:r>
              <a:rPr lang="ru-RU" sz="4000" dirty="0" smtClean="0">
                <a:solidFill>
                  <a:srgbClr val="C0504D">
                    <a:lumMod val="50000"/>
                  </a:srgbClr>
                </a:solidFill>
                <a:effectLst>
                  <a:reflection blurRad="6350" stA="39000" endPos="22000" dir="5400000" sy="-100000" algn="bl" rotWithShape="0"/>
                </a:effectLst>
                <a:latin typeface="Trebuchet MS"/>
              </a:rPr>
              <a:t>и сроки реализации</a:t>
            </a:r>
            <a:endParaRPr lang="ru-RU" sz="4000" b="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504D">
                  <a:lumMod val="50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2205268"/>
              </p:ext>
            </p:extLst>
          </p:nvPr>
        </p:nvGraphicFramePr>
        <p:xfrm>
          <a:off x="-2124744" y="405183"/>
          <a:ext cx="7848872" cy="4605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17520" y="593254"/>
            <a:ext cx="59829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Calibri"/>
              </a:rPr>
              <a:t>Система новых муниципальных программ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Calibri"/>
              </a:rPr>
              <a:t>План мероприятий по реализации стратегии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prstClr val="black"/>
                </a:solidFill>
                <a:latin typeface="Times New Roman"/>
                <a:ea typeface="Calibri"/>
              </a:rPr>
              <a:t>Экономический совет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8666" y="2302931"/>
            <a:ext cx="568863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Завершение майских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Указов Президента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РФ</a:t>
            </a:r>
            <a:r>
              <a:rPr lang="ru-RU" sz="2000" i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Молодежный чемпионат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мира по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хоккею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…</a:t>
            </a:r>
            <a:endParaRPr lang="ru-RU" sz="2000" b="1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8666" y="3327618"/>
            <a:ext cx="56886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Calibri"/>
              </a:rPr>
              <a:t>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Повышение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качества жизни населения </a:t>
            </a:r>
            <a:endParaRPr lang="ru-RU" sz="20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Устойчивость и конкурентоспособность экономики</a:t>
            </a:r>
            <a:endParaRPr lang="ru-RU" sz="2000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  <p:pic>
        <p:nvPicPr>
          <p:cNvPr id="9" name="Picture 2" descr="Картинки по запросу галоч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49" y="432958"/>
            <a:ext cx="881460" cy="120268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01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13559716"/>
              </p:ext>
            </p:extLst>
          </p:nvPr>
        </p:nvGraphicFramePr>
        <p:xfrm>
          <a:off x="1295356" y="365760"/>
          <a:ext cx="749046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71431" y="183379"/>
            <a:ext cx="9513570" cy="853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+mn-lt"/>
              </a:rPr>
              <a:t>Численность постоянного населения</a:t>
            </a:r>
          </a:p>
          <a:p>
            <a:pPr algn="ctr"/>
            <a:r>
              <a:rPr lang="ru-RU" sz="2800" b="1" dirty="0" smtClean="0">
                <a:latin typeface="+mn-lt"/>
              </a:rPr>
              <a:t>(на конец года), тыс. человек</a:t>
            </a:r>
            <a:endParaRPr lang="ru-RU" sz="28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1680" y="1900952"/>
            <a:ext cx="815340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/>
              <a:t>1602,9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2897505" y="1774909"/>
            <a:ext cx="830580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/>
              <a:t>1612,8</a:t>
            </a:r>
            <a:endParaRPr lang="ru-RU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4709340" y="1607969"/>
            <a:ext cx="830580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/>
              <a:t>1625,6</a:t>
            </a:r>
            <a:endParaRPr lang="ru-RU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5262364" y="2005221"/>
            <a:ext cx="830580" cy="353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/>
              <a:t>1622,2</a:t>
            </a:r>
            <a:endParaRPr lang="ru-RU" sz="17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9360" y="1584960"/>
            <a:ext cx="830580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/>
              <a:t>1633,6</a:t>
            </a:r>
            <a:endParaRPr lang="ru-RU" sz="1700" dirty="0"/>
          </a:p>
        </p:txBody>
      </p:sp>
      <p:sp>
        <p:nvSpPr>
          <p:cNvPr id="12" name="TextBox 11"/>
          <p:cNvSpPr txBox="1"/>
          <p:nvPr/>
        </p:nvSpPr>
        <p:spPr>
          <a:xfrm>
            <a:off x="7345680" y="1272540"/>
            <a:ext cx="830580" cy="35394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/>
              <a:t>1649,9</a:t>
            </a:r>
            <a:endParaRPr lang="ru-RU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1905" y="1704618"/>
            <a:ext cx="813435" cy="3539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700" dirty="0" smtClean="0"/>
              <a:t>1618,0</a:t>
            </a:r>
            <a:endParaRPr lang="ru-RU" sz="1700" dirty="0"/>
          </a:p>
        </p:txBody>
      </p:sp>
      <p:sp>
        <p:nvSpPr>
          <p:cNvPr id="2" name="Выгнутая вверх стрелка 1"/>
          <p:cNvSpPr/>
          <p:nvPr/>
        </p:nvSpPr>
        <p:spPr>
          <a:xfrm rot="20201181">
            <a:off x="5579900" y="1469365"/>
            <a:ext cx="1193899" cy="352842"/>
          </a:xfrm>
          <a:prstGeom prst="curvedDown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C:\Users\nsalnikova\Pictures\Работа\Отчет ДЭСП 2020\Магнит\shutterstock_630855779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0721">
            <a:off x="299938" y="545353"/>
            <a:ext cx="2143236" cy="15153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29540" y="-20538"/>
            <a:ext cx="9513570" cy="8534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Показатели достижения целей СЭР Новосибирска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50091653"/>
              </p:ext>
            </p:extLst>
          </p:nvPr>
        </p:nvGraphicFramePr>
        <p:xfrm>
          <a:off x="-1728700" y="655320"/>
          <a:ext cx="12601400" cy="446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472440" y="762000"/>
            <a:ext cx="25146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4780" y="335280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2018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542020" y="333791"/>
            <a:ext cx="64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2020</a:t>
            </a:r>
            <a:endParaRPr lang="ru-RU" sz="1400" i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87680" y="1219200"/>
            <a:ext cx="25146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659097" y="2475467"/>
            <a:ext cx="360205" cy="360205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8674337" y="2932667"/>
            <a:ext cx="360205" cy="36020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8681957" y="3374627"/>
            <a:ext cx="360205" cy="36020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8681957" y="3847067"/>
            <a:ext cx="360205" cy="36020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/>
          <p:cNvSpPr/>
          <p:nvPr/>
        </p:nvSpPr>
        <p:spPr>
          <a:xfrm>
            <a:off x="8697197" y="4289027"/>
            <a:ext cx="360205" cy="360205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/>
          <p:cNvSpPr/>
          <p:nvPr/>
        </p:nvSpPr>
        <p:spPr>
          <a:xfrm>
            <a:off x="8697197" y="4730987"/>
            <a:ext cx="360205" cy="3602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Стрелка вправо 24"/>
          <p:cNvSpPr/>
          <p:nvPr/>
        </p:nvSpPr>
        <p:spPr>
          <a:xfrm>
            <a:off x="495300" y="1661160"/>
            <a:ext cx="25146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495300" y="2133600"/>
            <a:ext cx="25146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8721089" y="2586989"/>
            <a:ext cx="251460" cy="137160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8728709" y="3051809"/>
            <a:ext cx="251460" cy="137160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8728709" y="3486149"/>
            <a:ext cx="251460" cy="137160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8743949" y="3958589"/>
            <a:ext cx="251460" cy="137160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8759189" y="4400549"/>
            <a:ext cx="251460" cy="137160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6200000">
            <a:off x="8759189" y="4834889"/>
            <a:ext cx="251460" cy="137160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87680" y="2586989"/>
            <a:ext cx="25146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464820" y="3051809"/>
            <a:ext cx="25146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495300" y="3486149"/>
            <a:ext cx="25146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472440" y="3958589"/>
            <a:ext cx="25146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483870" y="4400549"/>
            <a:ext cx="25146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495300" y="4834888"/>
            <a:ext cx="251460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8636237" y="669527"/>
            <a:ext cx="360205" cy="3602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Стрелка вправо 43"/>
          <p:cNvSpPr/>
          <p:nvPr/>
        </p:nvSpPr>
        <p:spPr>
          <a:xfrm rot="16200000">
            <a:off x="8690609" y="781049"/>
            <a:ext cx="251460" cy="137160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636237" y="1111487"/>
            <a:ext cx="360205" cy="36020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Стрелка вправо 45"/>
          <p:cNvSpPr/>
          <p:nvPr/>
        </p:nvSpPr>
        <p:spPr>
          <a:xfrm rot="16200000">
            <a:off x="8698229" y="1223009"/>
            <a:ext cx="251460" cy="13716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636237" y="1561067"/>
            <a:ext cx="360205" cy="3602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Стрелка вправо 47"/>
          <p:cNvSpPr/>
          <p:nvPr/>
        </p:nvSpPr>
        <p:spPr>
          <a:xfrm rot="16200000">
            <a:off x="8690609" y="1672589"/>
            <a:ext cx="251460" cy="137160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659097" y="2018267"/>
            <a:ext cx="360205" cy="36020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Стрелка вправо 49"/>
          <p:cNvSpPr/>
          <p:nvPr/>
        </p:nvSpPr>
        <p:spPr>
          <a:xfrm rot="16200000">
            <a:off x="8713469" y="2129789"/>
            <a:ext cx="251460" cy="137160"/>
          </a:xfrm>
          <a:prstGeom prst="rightArrow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salnikova\Pictures\Работа\Отчет ДЭСП 2020\Градусник\iBNU3P8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80" y="-381"/>
            <a:ext cx="10149840" cy="53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88673049"/>
              </p:ext>
            </p:extLst>
          </p:nvPr>
        </p:nvGraphicFramePr>
        <p:xfrm>
          <a:off x="298004" y="465708"/>
          <a:ext cx="8274496" cy="443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44780" y="205741"/>
            <a:ext cx="9513570" cy="8534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Общая динамика значений показателей</a:t>
            </a:r>
            <a:endParaRPr lang="ru-RU" sz="2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3520" y="4720828"/>
            <a:ext cx="313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125 показателей стратегии</a:t>
            </a:r>
            <a:endParaRPr lang="ru-RU" b="1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76076590"/>
              </p:ext>
            </p:extLst>
          </p:nvPr>
        </p:nvGraphicFramePr>
        <p:xfrm>
          <a:off x="5989320" y="2911728"/>
          <a:ext cx="4053016" cy="1993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26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nsalnikova\Pictures\Работа\Отчет ДЭСП 2020\Градусник\kisspng-thermometer-heat-clip-art-sunburn-cartoon-5a75bc2b8a8c81_0225587415176653235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3" b="98553" l="10000" r="90000">
                        <a14:foregroundMark x1="50889" y1="17961" x2="50889" y2="17961"/>
                        <a14:foregroundMark x1="48444" y1="33947" x2="48444" y2="33947"/>
                        <a14:foregroundMark x1="45778" y1="65658" x2="45778" y2="65658"/>
                        <a14:foregroundMark x1="45000" y1="87434" x2="45000" y2="87434"/>
                        <a14:foregroundMark x1="59111" y1="74934" x2="59111" y2="74934"/>
                        <a14:foregroundMark x1="70222" y1="78684" x2="70222" y2="78684"/>
                        <a14:foregroundMark x1="68889" y1="84474" x2="68889" y2="84474"/>
                        <a14:foregroundMark x1="35444" y1="79013" x2="35444" y2="79013"/>
                        <a14:foregroundMark x1="58778" y1="5592" x2="58778" y2="5592"/>
                        <a14:foregroundMark x1="61667" y1="10461" x2="61667" y2="10461"/>
                        <a14:foregroundMark x1="72000" y1="23289" x2="72000" y2="23289"/>
                        <a14:foregroundMark x1="65111" y1="33947" x2="65111" y2="33947"/>
                        <a14:foregroundMark x1="61667" y1="45855" x2="61667" y2="45855"/>
                        <a14:foregroundMark x1="57778" y1="60789" x2="59111" y2="61118"/>
                        <a14:foregroundMark x1="60444" y1="62829" x2="60444" y2="62829"/>
                        <a14:foregroundMark x1="34667" y1="95263" x2="34667" y2="95263"/>
                        <a14:foregroundMark x1="61444" y1="98618" x2="61444" y2="98618"/>
                        <a14:foregroundMark x1="53778" y1="3355" x2="53778" y2="3355"/>
                        <a14:foregroundMark x1="55889" y1="1513" x2="55889" y2="1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930" y="102870"/>
            <a:ext cx="28763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25905" y="2025253"/>
            <a:ext cx="2747010" cy="1411368"/>
          </a:xfrm>
          <a:prstGeom prst="rect">
            <a:avLst/>
          </a:prstGeom>
          <a:solidFill>
            <a:srgbClr val="FF5D5D">
              <a:alpha val="71000"/>
            </a:srgb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b="1" dirty="0" smtClean="0">
                <a:solidFill>
                  <a:prstClr val="black"/>
                </a:solidFill>
              </a:rPr>
              <a:t>Аварийный и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ветхий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жилищный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фонд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8" name="Picture 5" descr="C:\Users\ETarverdieva\Desktop\Картинки для презентаций\staryj-d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4261"/>
          <a:stretch/>
        </p:blipFill>
        <p:spPr bwMode="auto">
          <a:xfrm>
            <a:off x="3299529" y="2178888"/>
            <a:ext cx="839745" cy="9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20289" y="3512821"/>
            <a:ext cx="2217420" cy="1243330"/>
          </a:xfrm>
          <a:prstGeom prst="rect">
            <a:avLst/>
          </a:prstGeom>
          <a:solidFill>
            <a:srgbClr val="FF5D5D">
              <a:alpha val="71000"/>
            </a:srgb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prstClr val="black"/>
                </a:solidFill>
              </a:rPr>
              <a:t>Парк</a:t>
            </a:r>
          </a:p>
          <a:p>
            <a:r>
              <a:rPr lang="ru-RU" b="1" dirty="0" err="1" smtClean="0">
                <a:solidFill>
                  <a:prstClr val="black"/>
                </a:solidFill>
              </a:rPr>
              <a:t>общест</a:t>
            </a:r>
            <a:r>
              <a:rPr lang="ru-RU" b="1" dirty="0" smtClean="0">
                <a:solidFill>
                  <a:prstClr val="black"/>
                </a:solidFill>
              </a:rPr>
              <a:t>-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венного 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транспорта</a:t>
            </a:r>
          </a:p>
        </p:txBody>
      </p:sp>
      <p:pic>
        <p:nvPicPr>
          <p:cNvPr id="10" name="Picture 3" descr="C:\Users\ETarverdieva\Desktop\Картинки для презентаций\w256h2561372332454vanbus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14" y="3512820"/>
            <a:ext cx="1019671" cy="9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25904" y="3512820"/>
            <a:ext cx="2747010" cy="1243330"/>
          </a:xfrm>
          <a:prstGeom prst="rect">
            <a:avLst/>
          </a:prstGeom>
          <a:solidFill>
            <a:srgbClr val="FF5D5D">
              <a:alpha val="71000"/>
            </a:srgb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Годовой объем ТКО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2" name="Picture 18" descr="C:\Users\ETarverdieva\Desktop\Картинки для презентаций\173182_15399561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6"/>
          <a:stretch/>
        </p:blipFill>
        <p:spPr bwMode="auto">
          <a:xfrm>
            <a:off x="2116033" y="3860053"/>
            <a:ext cx="1566752" cy="74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332747" y="3512820"/>
            <a:ext cx="2434202" cy="1243330"/>
          </a:xfrm>
          <a:prstGeom prst="rect">
            <a:avLst/>
          </a:prstGeom>
          <a:solidFill>
            <a:srgbClr val="FF5D5D">
              <a:alpha val="71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Износ сетей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8" name="Picture 6" descr="C:\Users\nsalnikova\Pictures\Работа\Отчет ДЭСП 2020\iEXCBAUQ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68" y="3798420"/>
            <a:ext cx="1805941" cy="10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nsalnikova\Pictures\Работа\Отчет ДЭСП 2020\Градусник\kisspng-clip-art-portable-network-graphics-vector-graphics-the-palau-pledge-red-havas-5d34b5bc48bd69_982866861563735484298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08" b="94231" l="10000" r="90000">
                        <a14:foregroundMark x1="41538" y1="30769" x2="41538" y2="30769"/>
                        <a14:foregroundMark x1="24231" y1="46154" x2="24231" y2="46154"/>
                        <a14:foregroundMark x1="35769" y1="25385" x2="35769" y2="25385"/>
                        <a14:foregroundMark x1="65000" y1="2692" x2="65000" y2="2692"/>
                        <a14:foregroundMark x1="29615" y1="94231" x2="29615" y2="94231"/>
                        <a14:foregroundMark x1="42308" y1="63462" x2="42308" y2="63462"/>
                        <a14:foregroundMark x1="59231" y1="40385" x2="59231" y2="40385"/>
                        <a14:foregroundMark x1="71923" y1="21923" x2="71923" y2="2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97" y="773792"/>
            <a:ext cx="1131834" cy="11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25905" y="254052"/>
            <a:ext cx="2747010" cy="1697356"/>
          </a:xfrm>
          <a:prstGeom prst="rect">
            <a:avLst/>
          </a:prstGeom>
          <a:solidFill>
            <a:srgbClr val="FF5D5D">
              <a:alpha val="71000"/>
            </a:srgb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Численность </a:t>
            </a:r>
            <a:r>
              <a:rPr lang="ru-RU" b="1" dirty="0" smtClean="0">
                <a:solidFill>
                  <a:prstClr val="black"/>
                </a:solidFill>
              </a:rPr>
              <a:t>населения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0" name="Picture 4" descr="C:\Users\ETarverdieva\Desktop\Картинки для презентаций\depositphotos_22137619-stock-illustration-family-pictogram.jpg"/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1" t="73430" r="11422" b="8040"/>
          <a:stretch/>
        </p:blipFill>
        <p:spPr bwMode="auto">
          <a:xfrm>
            <a:off x="1946497" y="695224"/>
            <a:ext cx="1905825" cy="10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820289" y="2025253"/>
            <a:ext cx="2217420" cy="1426607"/>
          </a:xfrm>
          <a:prstGeom prst="rect">
            <a:avLst/>
          </a:prstGeom>
          <a:solidFill>
            <a:srgbClr val="FF5D5D">
              <a:alpha val="71000"/>
            </a:srgb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Посещение театров, музеев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2" name="Picture 3" descr="C:\Users\ETarverdieva\Desktop\Картинки для презентаций\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86" y="2556510"/>
            <a:ext cx="906528" cy="9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332747" y="246432"/>
            <a:ext cx="2434202" cy="1721168"/>
          </a:xfrm>
          <a:prstGeom prst="rect">
            <a:avLst/>
          </a:prstGeom>
          <a:solidFill>
            <a:srgbClr val="FF5D5D">
              <a:alpha val="71000"/>
            </a:srgb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Отгрузка инновационной продукции </a:t>
            </a:r>
          </a:p>
          <a:p>
            <a:pPr algn="ctr"/>
            <a:endParaRPr lang="ru-RU" b="1" dirty="0">
              <a:solidFill>
                <a:prstClr val="black"/>
              </a:solidFill>
            </a:endParaRP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32747" y="2025252"/>
            <a:ext cx="2434202" cy="1426608"/>
          </a:xfrm>
          <a:prstGeom prst="rect">
            <a:avLst/>
          </a:prstGeom>
          <a:solidFill>
            <a:srgbClr val="FF5D5D">
              <a:alpha val="71000"/>
            </a:srgbClr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Научные кадры</a:t>
            </a: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endParaRPr lang="ru-RU" b="1" dirty="0">
              <a:solidFill>
                <a:prstClr val="black"/>
              </a:solidFill>
            </a:endParaRP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5" name="Picture 2" descr="C:\Users\ETarverdieva\Desktop\Картинки для презентаций\insti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82" y="879211"/>
            <a:ext cx="728746" cy="10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ETarverdieva\Desktop\Картинки для презентаций\instiman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8" t="25778" r="29023" b="48444"/>
          <a:stretch/>
        </p:blipFill>
        <p:spPr bwMode="auto">
          <a:xfrm>
            <a:off x="4576060" y="2501679"/>
            <a:ext cx="973788" cy="8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6154418" y="121021"/>
            <a:ext cx="3151671" cy="8534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Зоны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риска</a:t>
            </a:r>
            <a:endParaRPr lang="ru-RU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68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6050</TotalTime>
  <Words>711</Words>
  <Application>Microsoft Office PowerPoint</Application>
  <PresentationFormat>Экран (16:9)</PresentationFormat>
  <Paragraphs>205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Office Theme</vt:lpstr>
      <vt:lpstr>3_Тема Office</vt:lpstr>
      <vt:lpstr>Тема Office</vt:lpstr>
      <vt:lpstr>1_Воздушный поток</vt:lpstr>
      <vt:lpstr>3_Воздушный поток</vt:lpstr>
      <vt:lpstr>2_Тема Office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достижения целей СЭР Новосибирска</vt:lpstr>
      <vt:lpstr>Презентация PowerPoint</vt:lpstr>
      <vt:lpstr>Общая динамика значений показателей</vt:lpstr>
      <vt:lpstr>Зоны риска</vt:lpstr>
      <vt:lpstr>Две шкалы оценки контрольных показателей</vt:lpstr>
      <vt:lpstr>Система документов стратегического планирования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Ветхое и аварийное жилье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Сальникова Наталья Геннадьевна</cp:lastModifiedBy>
  <cp:revision>255</cp:revision>
  <cp:lastPrinted>2021-02-04T04:42:41Z</cp:lastPrinted>
  <dcterms:created xsi:type="dcterms:W3CDTF">2016-11-18T14:12:19Z</dcterms:created>
  <dcterms:modified xsi:type="dcterms:W3CDTF">2021-02-04T04:51:36Z</dcterms:modified>
</cp:coreProperties>
</file>